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1" r:id="rId12"/>
    <p:sldId id="272" r:id="rId13"/>
    <p:sldId id="273" r:id="rId14"/>
    <p:sldId id="277" r:id="rId15"/>
    <p:sldId id="281" r:id="rId16"/>
    <p:sldId id="282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1" d="100"/>
          <a:sy n="31" d="100"/>
        </p:scale>
        <p:origin x="8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0584" y="12936074"/>
            <a:ext cx="396749" cy="39928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2335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b="1" spc="-232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Presentation Title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740627569_2880x1920.jpg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b="1" spc="-232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136959463_1989x1321.jpg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17931575_1991x1322.jpg"/>
          <p:cNvSpPr>
            <a:spLocks noGrp="1"/>
          </p:cNvSpPr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617931575_1991x1322.jpg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740627569_2880x1920.jpg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996267730_2880x1920.jpg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996267730_2880x1920.jpg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11234E"/>
          </a:solidFill>
          <a:uFillTx/>
          <a:latin typeface="+mn-lt"/>
          <a:ea typeface="+mn-ea"/>
          <a:cs typeface="+mn-cs"/>
          <a:sym typeface="Graphik Medium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11234E"/>
          </a:solidFill>
          <a:uFillTx/>
          <a:latin typeface="+mn-lt"/>
          <a:ea typeface="+mn-ea"/>
          <a:cs typeface="+mn-cs"/>
          <a:sym typeface="Graphik Medium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11234E"/>
          </a:solidFill>
          <a:uFillTx/>
          <a:latin typeface="+mn-lt"/>
          <a:ea typeface="+mn-ea"/>
          <a:cs typeface="+mn-cs"/>
          <a:sym typeface="Graphik Medium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11234E"/>
          </a:solidFill>
          <a:uFillTx/>
          <a:latin typeface="+mn-lt"/>
          <a:ea typeface="+mn-ea"/>
          <a:cs typeface="+mn-cs"/>
          <a:sym typeface="Graphik Medium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11234E"/>
          </a:solidFill>
          <a:uFillTx/>
          <a:latin typeface="+mn-lt"/>
          <a:ea typeface="+mn-ea"/>
          <a:cs typeface="+mn-cs"/>
          <a:sym typeface="Graphik Medium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11234E"/>
          </a:solidFill>
          <a:uFillTx/>
          <a:latin typeface="+mn-lt"/>
          <a:ea typeface="+mn-ea"/>
          <a:cs typeface="+mn-cs"/>
          <a:sym typeface="Graphik Medium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11234E"/>
          </a:solidFill>
          <a:uFillTx/>
          <a:latin typeface="+mn-lt"/>
          <a:ea typeface="+mn-ea"/>
          <a:cs typeface="+mn-cs"/>
          <a:sym typeface="Graphik Medium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11234E"/>
          </a:solidFill>
          <a:uFillTx/>
          <a:latin typeface="+mn-lt"/>
          <a:ea typeface="+mn-ea"/>
          <a:cs typeface="+mn-cs"/>
          <a:sym typeface="Graphik Medium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-112" baseline="0">
          <a:solidFill>
            <a:srgbClr val="11234E"/>
          </a:solidFill>
          <a:uFillTx/>
          <a:latin typeface="+mn-lt"/>
          <a:ea typeface="+mn-ea"/>
          <a:cs typeface="+mn-cs"/>
          <a:sym typeface="Graphik Medium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seweryna@post.p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logo.png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8072" y="3618970"/>
            <a:ext cx="12599821" cy="2650358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Warszawa, 26.08.2021"/>
          <p:cNvSpPr txBox="1"/>
          <p:nvPr/>
        </p:nvSpPr>
        <p:spPr>
          <a:xfrm>
            <a:off x="10072027" y="11824237"/>
            <a:ext cx="4239943" cy="64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rPr dirty="0"/>
              <a:t>Warszawa, 26.</a:t>
            </a:r>
            <a:r>
              <a:rPr lang="pl-PL" dirty="0"/>
              <a:t>10</a:t>
            </a:r>
            <a:r>
              <a:rPr dirty="0"/>
              <a:t>.202</a:t>
            </a:r>
            <a:r>
              <a:rPr lang="pl-PL" dirty="0"/>
              <a:t>2</a:t>
            </a:r>
            <a:endParaRPr dirty="0"/>
          </a:p>
        </p:txBody>
      </p:sp>
      <p:sp>
        <p:nvSpPr>
          <p:cNvPr id="153" name="POPW.01.01.02-18-0054/21…"/>
          <p:cNvSpPr txBox="1"/>
          <p:nvPr/>
        </p:nvSpPr>
        <p:spPr>
          <a:xfrm>
            <a:off x="2132868" y="6885098"/>
            <a:ext cx="20105858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defTabSz="825500">
              <a:defRPr sz="3600">
                <a:solidFill>
                  <a:srgbClr val="030E2F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lang="pl-PL" dirty="0"/>
              <a:t>OFERTA CENOWA</a:t>
            </a:r>
          </a:p>
          <a:p>
            <a:pPr lvl="1" defTabSz="825500">
              <a:defRPr sz="3600">
                <a:solidFill>
                  <a:srgbClr val="030E2F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 dirty="0"/>
          </a:p>
          <a:p>
            <a:pPr lvl="1" defTabSz="825500">
              <a:defRPr sz="3600">
                <a:solidFill>
                  <a:srgbClr val="030E2F"/>
                </a:solidFill>
                <a:latin typeface="Graphik"/>
                <a:ea typeface="Graphik"/>
                <a:cs typeface="Graphik"/>
                <a:sym typeface="Graphik"/>
              </a:defRPr>
            </a:pPr>
            <a:br>
              <a:rPr dirty="0"/>
            </a:br>
            <a:r>
              <a:rPr dirty="0"/>
              <a:t>„</a:t>
            </a:r>
            <a:r>
              <a:rPr dirty="0" err="1"/>
              <a:t>ConnectFacilities</a:t>
            </a:r>
            <a:r>
              <a:rPr dirty="0"/>
              <a:t> - </a:t>
            </a:r>
            <a:r>
              <a:rPr dirty="0" err="1"/>
              <a:t>cyfrowa</a:t>
            </a:r>
            <a:r>
              <a:rPr dirty="0"/>
              <a:t>, </a:t>
            </a:r>
            <a:r>
              <a:rPr dirty="0" err="1"/>
              <a:t>inteligentna</a:t>
            </a:r>
            <a:r>
              <a:rPr dirty="0"/>
              <a:t> </a:t>
            </a:r>
            <a:r>
              <a:rPr dirty="0" err="1"/>
              <a:t>platforma</a:t>
            </a:r>
            <a:r>
              <a:rPr dirty="0"/>
              <a:t> </a:t>
            </a:r>
            <a:r>
              <a:rPr dirty="0" err="1"/>
              <a:t>zakupowa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firm </a:t>
            </a:r>
            <a:r>
              <a:rPr dirty="0" err="1"/>
              <a:t>zamawiających</a:t>
            </a:r>
            <a:r>
              <a:rPr dirty="0"/>
              <a:t> </a:t>
            </a:r>
            <a:r>
              <a:rPr dirty="0" err="1"/>
              <a:t>usługi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dostawców</a:t>
            </a:r>
            <a:r>
              <a:rPr dirty="0"/>
              <a:t> </a:t>
            </a:r>
            <a:r>
              <a:rPr dirty="0" err="1"/>
              <a:t>usług</a:t>
            </a:r>
            <a:r>
              <a:rPr dirty="0"/>
              <a:t> z </a:t>
            </a:r>
            <a:r>
              <a:rPr dirty="0" err="1"/>
              <a:t>obszaru</a:t>
            </a:r>
            <a:r>
              <a:rPr dirty="0"/>
              <a:t> </a:t>
            </a:r>
            <a:r>
              <a:rPr dirty="0" err="1"/>
              <a:t>rynku</a:t>
            </a:r>
            <a:r>
              <a:rPr dirty="0"/>
              <a:t> </a:t>
            </a:r>
            <a:r>
              <a:rPr dirty="0" err="1"/>
              <a:t>obsługi</a:t>
            </a:r>
            <a:r>
              <a:rPr dirty="0"/>
              <a:t> </a:t>
            </a:r>
            <a:r>
              <a:rPr dirty="0" err="1"/>
              <a:t>nieruchomości</a:t>
            </a:r>
            <a:r>
              <a:rPr dirty="0"/>
              <a:t>”</a:t>
            </a:r>
          </a:p>
        </p:txBody>
      </p:sp>
      <p:sp>
        <p:nvSpPr>
          <p:cNvPr id="1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31196" y="12936074"/>
            <a:ext cx="255525" cy="39928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ynek nieruchomości:"/>
          <p:cNvSpPr txBox="1"/>
          <p:nvPr/>
        </p:nvSpPr>
        <p:spPr>
          <a:xfrm>
            <a:off x="1023754" y="1009879"/>
            <a:ext cx="7360007" cy="1046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Rynek nieruchomości:</a:t>
            </a:r>
          </a:p>
        </p:txBody>
      </p:sp>
      <p:sp>
        <p:nvSpPr>
          <p:cNvPr id="157" name="House"/>
          <p:cNvSpPr/>
          <p:nvPr/>
        </p:nvSpPr>
        <p:spPr>
          <a:xfrm>
            <a:off x="3473806" y="4090229"/>
            <a:ext cx="1437630" cy="1037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23" y="0"/>
                </a:moveTo>
                <a:lnTo>
                  <a:pt x="16423" y="1823"/>
                </a:lnTo>
                <a:lnTo>
                  <a:pt x="648" y="1823"/>
                </a:lnTo>
                <a:lnTo>
                  <a:pt x="0" y="11097"/>
                </a:lnTo>
                <a:lnTo>
                  <a:pt x="21600" y="11097"/>
                </a:lnTo>
                <a:lnTo>
                  <a:pt x="20950" y="1823"/>
                </a:lnTo>
                <a:lnTo>
                  <a:pt x="18193" y="1823"/>
                </a:lnTo>
                <a:lnTo>
                  <a:pt x="18193" y="0"/>
                </a:lnTo>
                <a:lnTo>
                  <a:pt x="16423" y="0"/>
                </a:lnTo>
                <a:close/>
                <a:moveTo>
                  <a:pt x="10800" y="4341"/>
                </a:moveTo>
                <a:lnTo>
                  <a:pt x="13520" y="6440"/>
                </a:lnTo>
                <a:lnTo>
                  <a:pt x="13520" y="7611"/>
                </a:lnTo>
                <a:lnTo>
                  <a:pt x="10800" y="5512"/>
                </a:lnTo>
                <a:lnTo>
                  <a:pt x="8078" y="7611"/>
                </a:lnTo>
                <a:lnTo>
                  <a:pt x="8078" y="6440"/>
                </a:lnTo>
                <a:lnTo>
                  <a:pt x="10800" y="4341"/>
                </a:lnTo>
                <a:close/>
                <a:moveTo>
                  <a:pt x="9332" y="7590"/>
                </a:moveTo>
                <a:lnTo>
                  <a:pt x="9332" y="8792"/>
                </a:lnTo>
                <a:lnTo>
                  <a:pt x="12266" y="8792"/>
                </a:lnTo>
                <a:lnTo>
                  <a:pt x="12266" y="7590"/>
                </a:lnTo>
                <a:lnTo>
                  <a:pt x="12864" y="8051"/>
                </a:lnTo>
                <a:lnTo>
                  <a:pt x="12864" y="9619"/>
                </a:lnTo>
                <a:lnTo>
                  <a:pt x="8734" y="9619"/>
                </a:lnTo>
                <a:lnTo>
                  <a:pt x="8734" y="8051"/>
                </a:lnTo>
                <a:lnTo>
                  <a:pt x="9332" y="7590"/>
                </a:lnTo>
                <a:close/>
                <a:moveTo>
                  <a:pt x="948" y="11913"/>
                </a:moveTo>
                <a:lnTo>
                  <a:pt x="948" y="21600"/>
                </a:lnTo>
                <a:lnTo>
                  <a:pt x="20652" y="21600"/>
                </a:lnTo>
                <a:lnTo>
                  <a:pt x="20652" y="11913"/>
                </a:lnTo>
                <a:lnTo>
                  <a:pt x="948" y="11913"/>
                </a:lnTo>
                <a:close/>
                <a:moveTo>
                  <a:pt x="3390" y="13540"/>
                </a:moveTo>
                <a:lnTo>
                  <a:pt x="7298" y="13540"/>
                </a:lnTo>
                <a:lnTo>
                  <a:pt x="7298" y="17867"/>
                </a:lnTo>
                <a:lnTo>
                  <a:pt x="3390" y="17867"/>
                </a:lnTo>
                <a:lnTo>
                  <a:pt x="3390" y="13540"/>
                </a:lnTo>
                <a:close/>
                <a:moveTo>
                  <a:pt x="9381" y="13540"/>
                </a:moveTo>
                <a:lnTo>
                  <a:pt x="12218" y="13540"/>
                </a:lnTo>
                <a:lnTo>
                  <a:pt x="12218" y="19922"/>
                </a:lnTo>
                <a:lnTo>
                  <a:pt x="9381" y="19922"/>
                </a:lnTo>
                <a:lnTo>
                  <a:pt x="9381" y="13540"/>
                </a:lnTo>
                <a:close/>
                <a:moveTo>
                  <a:pt x="14302" y="13540"/>
                </a:moveTo>
                <a:lnTo>
                  <a:pt x="18208" y="13540"/>
                </a:lnTo>
                <a:lnTo>
                  <a:pt x="18208" y="17867"/>
                </a:lnTo>
                <a:lnTo>
                  <a:pt x="14302" y="17867"/>
                </a:lnTo>
                <a:lnTo>
                  <a:pt x="14302" y="13540"/>
                </a:lnTo>
                <a:close/>
              </a:path>
            </a:pathLst>
          </a:custGeom>
          <a:solidFill>
            <a:srgbClr val="5D716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000" b="1">
                <a:solidFill>
                  <a:srgbClr val="11234E"/>
                </a:solidFill>
              </a:defRPr>
            </a:pPr>
            <a:endParaRPr/>
          </a:p>
        </p:txBody>
      </p:sp>
      <p:sp>
        <p:nvSpPr>
          <p:cNvPr id="158" name="Factory"/>
          <p:cNvSpPr/>
          <p:nvPr/>
        </p:nvSpPr>
        <p:spPr>
          <a:xfrm>
            <a:off x="5026329" y="7394072"/>
            <a:ext cx="1466468" cy="974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98" y="0"/>
                </a:moveTo>
                <a:cubicBezTo>
                  <a:pt x="3750" y="0"/>
                  <a:pt x="3628" y="176"/>
                  <a:pt x="3621" y="399"/>
                </a:cubicBezTo>
                <a:lnTo>
                  <a:pt x="3237" y="13861"/>
                </a:lnTo>
                <a:lnTo>
                  <a:pt x="1804" y="13861"/>
                </a:lnTo>
                <a:lnTo>
                  <a:pt x="1804" y="18222"/>
                </a:lnTo>
                <a:lnTo>
                  <a:pt x="0" y="18222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222"/>
                </a:lnTo>
                <a:lnTo>
                  <a:pt x="19740" y="18222"/>
                </a:lnTo>
                <a:lnTo>
                  <a:pt x="19740" y="11465"/>
                </a:lnTo>
                <a:lnTo>
                  <a:pt x="18654" y="11465"/>
                </a:lnTo>
                <a:lnTo>
                  <a:pt x="18654" y="6253"/>
                </a:lnTo>
                <a:lnTo>
                  <a:pt x="15598" y="8796"/>
                </a:lnTo>
                <a:lnTo>
                  <a:pt x="15598" y="6253"/>
                </a:lnTo>
                <a:lnTo>
                  <a:pt x="12541" y="8796"/>
                </a:lnTo>
                <a:lnTo>
                  <a:pt x="12541" y="6253"/>
                </a:lnTo>
                <a:lnTo>
                  <a:pt x="8603" y="9530"/>
                </a:lnTo>
                <a:lnTo>
                  <a:pt x="8603" y="13861"/>
                </a:lnTo>
                <a:lnTo>
                  <a:pt x="7624" y="13861"/>
                </a:lnTo>
                <a:lnTo>
                  <a:pt x="7239" y="399"/>
                </a:lnTo>
                <a:cubicBezTo>
                  <a:pt x="7233" y="176"/>
                  <a:pt x="7112" y="0"/>
                  <a:pt x="6964" y="0"/>
                </a:cubicBezTo>
                <a:lnTo>
                  <a:pt x="6488" y="0"/>
                </a:lnTo>
                <a:cubicBezTo>
                  <a:pt x="6340" y="0"/>
                  <a:pt x="6218" y="176"/>
                  <a:pt x="6212" y="399"/>
                </a:cubicBezTo>
                <a:lnTo>
                  <a:pt x="5827" y="13861"/>
                </a:lnTo>
                <a:lnTo>
                  <a:pt x="5034" y="13861"/>
                </a:lnTo>
                <a:lnTo>
                  <a:pt x="4651" y="399"/>
                </a:lnTo>
                <a:cubicBezTo>
                  <a:pt x="4644" y="176"/>
                  <a:pt x="4522" y="0"/>
                  <a:pt x="4374" y="0"/>
                </a:cubicBezTo>
                <a:lnTo>
                  <a:pt x="3898" y="0"/>
                </a:lnTo>
                <a:close/>
              </a:path>
            </a:pathLst>
          </a:custGeom>
          <a:solidFill>
            <a:srgbClr val="8AA39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000" b="1">
                <a:solidFill>
                  <a:srgbClr val="11234E"/>
                </a:solidFill>
              </a:defRPr>
            </a:pPr>
            <a:endParaRPr/>
          </a:p>
        </p:txBody>
      </p:sp>
      <p:sp>
        <p:nvSpPr>
          <p:cNvPr id="159" name="Clock Tower"/>
          <p:cNvSpPr/>
          <p:nvPr/>
        </p:nvSpPr>
        <p:spPr>
          <a:xfrm>
            <a:off x="14823132" y="4261594"/>
            <a:ext cx="423879" cy="1507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2" y="0"/>
                </a:moveTo>
                <a:cubicBezTo>
                  <a:pt x="10730" y="0"/>
                  <a:pt x="10647" y="7"/>
                  <a:pt x="10590" y="24"/>
                </a:cubicBezTo>
                <a:lnTo>
                  <a:pt x="1784" y="2516"/>
                </a:lnTo>
                <a:cubicBezTo>
                  <a:pt x="1726" y="2532"/>
                  <a:pt x="1667" y="2536"/>
                  <a:pt x="1610" y="2536"/>
                </a:cubicBezTo>
                <a:lnTo>
                  <a:pt x="228" y="2536"/>
                </a:lnTo>
                <a:cubicBezTo>
                  <a:pt x="113" y="2536"/>
                  <a:pt x="0" y="2564"/>
                  <a:pt x="0" y="2602"/>
                </a:cubicBezTo>
                <a:lnTo>
                  <a:pt x="0" y="2985"/>
                </a:lnTo>
                <a:cubicBezTo>
                  <a:pt x="0" y="3018"/>
                  <a:pt x="94" y="3050"/>
                  <a:pt x="228" y="3050"/>
                </a:cubicBezTo>
                <a:lnTo>
                  <a:pt x="1418" y="3050"/>
                </a:lnTo>
                <a:cubicBezTo>
                  <a:pt x="1533" y="3050"/>
                  <a:pt x="1652" y="3078"/>
                  <a:pt x="1652" y="3115"/>
                </a:cubicBezTo>
                <a:lnTo>
                  <a:pt x="1652" y="6227"/>
                </a:lnTo>
                <a:cubicBezTo>
                  <a:pt x="1652" y="6260"/>
                  <a:pt x="1552" y="6292"/>
                  <a:pt x="1418" y="6292"/>
                </a:cubicBezTo>
                <a:lnTo>
                  <a:pt x="228" y="6292"/>
                </a:lnTo>
                <a:cubicBezTo>
                  <a:pt x="113" y="6292"/>
                  <a:pt x="0" y="6320"/>
                  <a:pt x="0" y="6357"/>
                </a:cubicBezTo>
                <a:lnTo>
                  <a:pt x="0" y="6741"/>
                </a:lnTo>
                <a:cubicBezTo>
                  <a:pt x="0" y="6773"/>
                  <a:pt x="94" y="6805"/>
                  <a:pt x="228" y="6805"/>
                </a:cubicBezTo>
                <a:lnTo>
                  <a:pt x="673" y="6805"/>
                </a:lnTo>
                <a:cubicBezTo>
                  <a:pt x="769" y="6805"/>
                  <a:pt x="845" y="6822"/>
                  <a:pt x="883" y="6844"/>
                </a:cubicBezTo>
                <a:lnTo>
                  <a:pt x="2649" y="7843"/>
                </a:lnTo>
                <a:cubicBezTo>
                  <a:pt x="2745" y="7892"/>
                  <a:pt x="2787" y="7946"/>
                  <a:pt x="2787" y="8000"/>
                </a:cubicBezTo>
                <a:lnTo>
                  <a:pt x="2787" y="21600"/>
                </a:lnTo>
                <a:lnTo>
                  <a:pt x="7881" y="21600"/>
                </a:lnTo>
                <a:lnTo>
                  <a:pt x="7881" y="20195"/>
                </a:lnTo>
                <a:cubicBezTo>
                  <a:pt x="7881" y="19747"/>
                  <a:pt x="9187" y="19380"/>
                  <a:pt x="10782" y="19380"/>
                </a:cubicBezTo>
                <a:cubicBezTo>
                  <a:pt x="12377" y="19380"/>
                  <a:pt x="13683" y="19747"/>
                  <a:pt x="13683" y="20195"/>
                </a:cubicBezTo>
                <a:lnTo>
                  <a:pt x="13683" y="21600"/>
                </a:lnTo>
                <a:lnTo>
                  <a:pt x="18741" y="21600"/>
                </a:lnTo>
                <a:lnTo>
                  <a:pt x="18741" y="8011"/>
                </a:lnTo>
                <a:cubicBezTo>
                  <a:pt x="18741" y="7962"/>
                  <a:pt x="18796" y="7907"/>
                  <a:pt x="18873" y="7859"/>
                </a:cubicBezTo>
                <a:lnTo>
                  <a:pt x="20663" y="6839"/>
                </a:lnTo>
                <a:cubicBezTo>
                  <a:pt x="20701" y="6817"/>
                  <a:pt x="20777" y="6800"/>
                  <a:pt x="20873" y="6800"/>
                </a:cubicBezTo>
                <a:lnTo>
                  <a:pt x="21354" y="6800"/>
                </a:lnTo>
                <a:cubicBezTo>
                  <a:pt x="21469" y="6800"/>
                  <a:pt x="21582" y="6773"/>
                  <a:pt x="21582" y="6736"/>
                </a:cubicBezTo>
                <a:lnTo>
                  <a:pt x="21582" y="6352"/>
                </a:lnTo>
                <a:cubicBezTo>
                  <a:pt x="21582" y="6320"/>
                  <a:pt x="21488" y="6286"/>
                  <a:pt x="21354" y="6286"/>
                </a:cubicBezTo>
                <a:lnTo>
                  <a:pt x="20200" y="6286"/>
                </a:lnTo>
                <a:cubicBezTo>
                  <a:pt x="20085" y="6286"/>
                  <a:pt x="19966" y="6260"/>
                  <a:pt x="19966" y="6222"/>
                </a:cubicBezTo>
                <a:lnTo>
                  <a:pt x="19966" y="3110"/>
                </a:lnTo>
                <a:cubicBezTo>
                  <a:pt x="19966" y="3072"/>
                  <a:pt x="20084" y="3039"/>
                  <a:pt x="20218" y="3050"/>
                </a:cubicBezTo>
                <a:lnTo>
                  <a:pt x="21372" y="3050"/>
                </a:lnTo>
                <a:cubicBezTo>
                  <a:pt x="21487" y="3050"/>
                  <a:pt x="21600" y="3023"/>
                  <a:pt x="21600" y="2985"/>
                </a:cubicBezTo>
                <a:lnTo>
                  <a:pt x="21600" y="2602"/>
                </a:lnTo>
                <a:cubicBezTo>
                  <a:pt x="21600" y="2570"/>
                  <a:pt x="21506" y="2536"/>
                  <a:pt x="21372" y="2536"/>
                </a:cubicBezTo>
                <a:lnTo>
                  <a:pt x="20026" y="2536"/>
                </a:lnTo>
                <a:cubicBezTo>
                  <a:pt x="19969" y="2536"/>
                  <a:pt x="19891" y="2527"/>
                  <a:pt x="19852" y="2516"/>
                </a:cubicBezTo>
                <a:lnTo>
                  <a:pt x="11028" y="24"/>
                </a:lnTo>
                <a:cubicBezTo>
                  <a:pt x="10971" y="7"/>
                  <a:pt x="10894" y="0"/>
                  <a:pt x="10812" y="0"/>
                </a:cubicBezTo>
                <a:close/>
                <a:moveTo>
                  <a:pt x="10818" y="3288"/>
                </a:moveTo>
                <a:cubicBezTo>
                  <a:pt x="13528" y="3288"/>
                  <a:pt x="15719" y="3904"/>
                  <a:pt x="15719" y="4665"/>
                </a:cubicBezTo>
                <a:cubicBezTo>
                  <a:pt x="15719" y="5427"/>
                  <a:pt x="13528" y="6043"/>
                  <a:pt x="10818" y="6043"/>
                </a:cubicBezTo>
                <a:cubicBezTo>
                  <a:pt x="8108" y="6043"/>
                  <a:pt x="5917" y="5427"/>
                  <a:pt x="5917" y="4665"/>
                </a:cubicBezTo>
                <a:cubicBezTo>
                  <a:pt x="5917" y="3904"/>
                  <a:pt x="8108" y="3288"/>
                  <a:pt x="10818" y="3288"/>
                </a:cubicBezTo>
                <a:close/>
                <a:moveTo>
                  <a:pt x="10782" y="3428"/>
                </a:moveTo>
                <a:cubicBezTo>
                  <a:pt x="10724" y="3428"/>
                  <a:pt x="10686" y="3439"/>
                  <a:pt x="10686" y="3455"/>
                </a:cubicBezTo>
                <a:lnTo>
                  <a:pt x="10476" y="4596"/>
                </a:lnTo>
                <a:cubicBezTo>
                  <a:pt x="10476" y="4607"/>
                  <a:pt x="10454" y="4611"/>
                  <a:pt x="10416" y="4617"/>
                </a:cubicBezTo>
                <a:lnTo>
                  <a:pt x="9569" y="4747"/>
                </a:lnTo>
                <a:cubicBezTo>
                  <a:pt x="9511" y="4752"/>
                  <a:pt x="9494" y="4775"/>
                  <a:pt x="9533" y="4785"/>
                </a:cubicBezTo>
                <a:lnTo>
                  <a:pt x="9899" y="4947"/>
                </a:lnTo>
                <a:cubicBezTo>
                  <a:pt x="9918" y="4958"/>
                  <a:pt x="9993" y="4963"/>
                  <a:pt x="10031" y="4953"/>
                </a:cubicBezTo>
                <a:lnTo>
                  <a:pt x="10319" y="4893"/>
                </a:lnTo>
                <a:cubicBezTo>
                  <a:pt x="10358" y="4888"/>
                  <a:pt x="10398" y="4893"/>
                  <a:pt x="10398" y="4904"/>
                </a:cubicBezTo>
                <a:lnTo>
                  <a:pt x="10380" y="5012"/>
                </a:lnTo>
                <a:cubicBezTo>
                  <a:pt x="10380" y="5028"/>
                  <a:pt x="10418" y="5039"/>
                  <a:pt x="10476" y="5039"/>
                </a:cubicBezTo>
                <a:lnTo>
                  <a:pt x="11166" y="5039"/>
                </a:lnTo>
                <a:cubicBezTo>
                  <a:pt x="11224" y="5039"/>
                  <a:pt x="11263" y="5028"/>
                  <a:pt x="11263" y="5012"/>
                </a:cubicBezTo>
                <a:lnTo>
                  <a:pt x="11202" y="4720"/>
                </a:lnTo>
                <a:cubicBezTo>
                  <a:pt x="11202" y="4714"/>
                  <a:pt x="11225" y="4703"/>
                  <a:pt x="11244" y="4698"/>
                </a:cubicBezTo>
                <a:lnTo>
                  <a:pt x="13046" y="4314"/>
                </a:lnTo>
                <a:cubicBezTo>
                  <a:pt x="13085" y="4303"/>
                  <a:pt x="13090" y="4288"/>
                  <a:pt x="13071" y="4277"/>
                </a:cubicBezTo>
                <a:lnTo>
                  <a:pt x="13046" y="4250"/>
                </a:lnTo>
                <a:cubicBezTo>
                  <a:pt x="13008" y="4234"/>
                  <a:pt x="12953" y="4233"/>
                  <a:pt x="12914" y="4238"/>
                </a:cubicBezTo>
                <a:lnTo>
                  <a:pt x="11244" y="4493"/>
                </a:lnTo>
                <a:cubicBezTo>
                  <a:pt x="11225" y="4493"/>
                  <a:pt x="11184" y="4487"/>
                  <a:pt x="11184" y="4481"/>
                </a:cubicBezTo>
                <a:lnTo>
                  <a:pt x="10992" y="3455"/>
                </a:lnTo>
                <a:cubicBezTo>
                  <a:pt x="10992" y="3439"/>
                  <a:pt x="10954" y="3428"/>
                  <a:pt x="10896" y="3428"/>
                </a:cubicBezTo>
                <a:lnTo>
                  <a:pt x="10782" y="3428"/>
                </a:lnTo>
                <a:close/>
              </a:path>
            </a:pathLst>
          </a:custGeom>
          <a:solidFill>
            <a:srgbClr val="ABCCC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000" b="1">
                <a:solidFill>
                  <a:srgbClr val="11234E"/>
                </a:solidFill>
              </a:defRPr>
            </a:pPr>
            <a:endParaRPr/>
          </a:p>
        </p:txBody>
      </p:sp>
      <p:sp>
        <p:nvSpPr>
          <p:cNvPr id="160" name="Stadium"/>
          <p:cNvSpPr/>
          <p:nvPr/>
        </p:nvSpPr>
        <p:spPr>
          <a:xfrm>
            <a:off x="15733955" y="7203690"/>
            <a:ext cx="1425841" cy="10604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7889" y="0"/>
                  <a:pt x="5157" y="529"/>
                  <a:pt x="3105" y="1502"/>
                </a:cubicBezTo>
                <a:cubicBezTo>
                  <a:pt x="1134" y="2431"/>
                  <a:pt x="0" y="3689"/>
                  <a:pt x="0" y="4960"/>
                </a:cubicBezTo>
                <a:cubicBezTo>
                  <a:pt x="0" y="5882"/>
                  <a:pt x="605" y="6803"/>
                  <a:pt x="1701" y="7594"/>
                </a:cubicBezTo>
                <a:cubicBezTo>
                  <a:pt x="2452" y="5467"/>
                  <a:pt x="6184" y="3891"/>
                  <a:pt x="10812" y="3891"/>
                </a:cubicBezTo>
                <a:cubicBezTo>
                  <a:pt x="15434" y="3891"/>
                  <a:pt x="19160" y="5460"/>
                  <a:pt x="19916" y="7587"/>
                </a:cubicBezTo>
                <a:cubicBezTo>
                  <a:pt x="21001" y="6796"/>
                  <a:pt x="21600" y="5882"/>
                  <a:pt x="21600" y="4960"/>
                </a:cubicBezTo>
                <a:cubicBezTo>
                  <a:pt x="21600" y="3697"/>
                  <a:pt x="20466" y="2431"/>
                  <a:pt x="18495" y="1502"/>
                </a:cubicBezTo>
                <a:cubicBezTo>
                  <a:pt x="16443" y="536"/>
                  <a:pt x="13711" y="0"/>
                  <a:pt x="10800" y="0"/>
                </a:cubicBezTo>
                <a:close/>
                <a:moveTo>
                  <a:pt x="10805" y="4313"/>
                </a:moveTo>
                <a:cubicBezTo>
                  <a:pt x="6409" y="4313"/>
                  <a:pt x="2635" y="5851"/>
                  <a:pt x="1976" y="7782"/>
                </a:cubicBezTo>
                <a:cubicBezTo>
                  <a:pt x="2311" y="8000"/>
                  <a:pt x="2689" y="8213"/>
                  <a:pt x="3105" y="8409"/>
                </a:cubicBezTo>
                <a:cubicBezTo>
                  <a:pt x="3694" y="8684"/>
                  <a:pt x="4337" y="8922"/>
                  <a:pt x="5017" y="9126"/>
                </a:cubicBezTo>
                <a:cubicBezTo>
                  <a:pt x="6156" y="8145"/>
                  <a:pt x="8294" y="7501"/>
                  <a:pt x="10800" y="7501"/>
                </a:cubicBezTo>
                <a:cubicBezTo>
                  <a:pt x="13306" y="7501"/>
                  <a:pt x="15444" y="8145"/>
                  <a:pt x="16583" y="9126"/>
                </a:cubicBezTo>
                <a:cubicBezTo>
                  <a:pt x="17269" y="8922"/>
                  <a:pt x="17912" y="8684"/>
                  <a:pt x="18495" y="8409"/>
                </a:cubicBezTo>
                <a:cubicBezTo>
                  <a:pt x="18916" y="8213"/>
                  <a:pt x="19294" y="7993"/>
                  <a:pt x="19634" y="7776"/>
                </a:cubicBezTo>
                <a:cubicBezTo>
                  <a:pt x="18970" y="5844"/>
                  <a:pt x="15195" y="4313"/>
                  <a:pt x="10805" y="4313"/>
                </a:cubicBezTo>
                <a:close/>
                <a:moveTo>
                  <a:pt x="32" y="6317"/>
                </a:moveTo>
                <a:lnTo>
                  <a:pt x="32" y="16722"/>
                </a:lnTo>
                <a:cubicBezTo>
                  <a:pt x="32" y="19205"/>
                  <a:pt x="4256" y="21331"/>
                  <a:pt x="9575" y="21600"/>
                </a:cubicBezTo>
                <a:lnTo>
                  <a:pt x="9575" y="17403"/>
                </a:lnTo>
                <a:cubicBezTo>
                  <a:pt x="9575" y="16488"/>
                  <a:pt x="10125" y="15755"/>
                  <a:pt x="10800" y="15755"/>
                </a:cubicBezTo>
                <a:cubicBezTo>
                  <a:pt x="11475" y="15755"/>
                  <a:pt x="12027" y="16495"/>
                  <a:pt x="12027" y="17403"/>
                </a:cubicBezTo>
                <a:lnTo>
                  <a:pt x="12027" y="21600"/>
                </a:lnTo>
                <a:cubicBezTo>
                  <a:pt x="17340" y="21324"/>
                  <a:pt x="21568" y="19205"/>
                  <a:pt x="21568" y="16722"/>
                </a:cubicBezTo>
                <a:lnTo>
                  <a:pt x="21568" y="6317"/>
                </a:lnTo>
                <a:cubicBezTo>
                  <a:pt x="20353" y="8655"/>
                  <a:pt x="16054" y="10333"/>
                  <a:pt x="10800" y="10333"/>
                </a:cubicBezTo>
                <a:cubicBezTo>
                  <a:pt x="5546" y="10333"/>
                  <a:pt x="1247" y="8655"/>
                  <a:pt x="32" y="6317"/>
                </a:cubicBezTo>
                <a:close/>
                <a:moveTo>
                  <a:pt x="10800" y="7921"/>
                </a:moveTo>
                <a:cubicBezTo>
                  <a:pt x="8435" y="7921"/>
                  <a:pt x="6556" y="8495"/>
                  <a:pt x="5476" y="9257"/>
                </a:cubicBezTo>
                <a:cubicBezTo>
                  <a:pt x="7085" y="9686"/>
                  <a:pt x="8905" y="9911"/>
                  <a:pt x="10800" y="9911"/>
                </a:cubicBezTo>
                <a:cubicBezTo>
                  <a:pt x="12695" y="9911"/>
                  <a:pt x="14515" y="9686"/>
                  <a:pt x="16124" y="9257"/>
                </a:cubicBezTo>
                <a:cubicBezTo>
                  <a:pt x="15044" y="8495"/>
                  <a:pt x="13165" y="7921"/>
                  <a:pt x="10800" y="7921"/>
                </a:cubicBezTo>
                <a:close/>
                <a:moveTo>
                  <a:pt x="692" y="10085"/>
                </a:moveTo>
                <a:cubicBezTo>
                  <a:pt x="886" y="10209"/>
                  <a:pt x="1080" y="10324"/>
                  <a:pt x="1274" y="10432"/>
                </a:cubicBezTo>
                <a:cubicBezTo>
                  <a:pt x="1274" y="10977"/>
                  <a:pt x="1274" y="11522"/>
                  <a:pt x="1274" y="12066"/>
                </a:cubicBezTo>
                <a:cubicBezTo>
                  <a:pt x="1080" y="11950"/>
                  <a:pt x="886" y="11835"/>
                  <a:pt x="692" y="11719"/>
                </a:cubicBezTo>
                <a:cubicBezTo>
                  <a:pt x="692" y="11174"/>
                  <a:pt x="692" y="10630"/>
                  <a:pt x="692" y="10085"/>
                </a:cubicBezTo>
                <a:close/>
                <a:moveTo>
                  <a:pt x="20903" y="10085"/>
                </a:moveTo>
                <a:cubicBezTo>
                  <a:pt x="20903" y="10630"/>
                  <a:pt x="20903" y="11174"/>
                  <a:pt x="20903" y="11719"/>
                </a:cubicBezTo>
                <a:cubicBezTo>
                  <a:pt x="20709" y="11842"/>
                  <a:pt x="20515" y="11957"/>
                  <a:pt x="20321" y="12066"/>
                </a:cubicBezTo>
                <a:cubicBezTo>
                  <a:pt x="20321" y="11522"/>
                  <a:pt x="20321" y="10977"/>
                  <a:pt x="20321" y="10432"/>
                </a:cubicBezTo>
                <a:cubicBezTo>
                  <a:pt x="20515" y="10316"/>
                  <a:pt x="20709" y="10201"/>
                  <a:pt x="20903" y="10085"/>
                </a:cubicBezTo>
                <a:close/>
                <a:moveTo>
                  <a:pt x="2381" y="11036"/>
                </a:moveTo>
                <a:cubicBezTo>
                  <a:pt x="2581" y="11138"/>
                  <a:pt x="2782" y="11232"/>
                  <a:pt x="2982" y="11326"/>
                </a:cubicBezTo>
                <a:cubicBezTo>
                  <a:pt x="2982" y="11871"/>
                  <a:pt x="2982" y="12415"/>
                  <a:pt x="2982" y="12960"/>
                </a:cubicBezTo>
                <a:cubicBezTo>
                  <a:pt x="2782" y="12866"/>
                  <a:pt x="2581" y="12771"/>
                  <a:pt x="2381" y="12670"/>
                </a:cubicBezTo>
                <a:cubicBezTo>
                  <a:pt x="2381" y="12125"/>
                  <a:pt x="2381" y="11581"/>
                  <a:pt x="2381" y="11036"/>
                </a:cubicBezTo>
                <a:close/>
                <a:moveTo>
                  <a:pt x="19219" y="11036"/>
                </a:moveTo>
                <a:cubicBezTo>
                  <a:pt x="19219" y="11581"/>
                  <a:pt x="19219" y="12125"/>
                  <a:pt x="19219" y="12670"/>
                </a:cubicBezTo>
                <a:cubicBezTo>
                  <a:pt x="19019" y="12771"/>
                  <a:pt x="18820" y="12866"/>
                  <a:pt x="18620" y="12960"/>
                </a:cubicBezTo>
                <a:cubicBezTo>
                  <a:pt x="18620" y="12415"/>
                  <a:pt x="18620" y="11871"/>
                  <a:pt x="18620" y="11326"/>
                </a:cubicBezTo>
                <a:cubicBezTo>
                  <a:pt x="18820" y="11232"/>
                  <a:pt x="19019" y="11138"/>
                  <a:pt x="19219" y="11036"/>
                </a:cubicBezTo>
                <a:close/>
                <a:moveTo>
                  <a:pt x="4121" y="11805"/>
                </a:moveTo>
                <a:cubicBezTo>
                  <a:pt x="4326" y="11885"/>
                  <a:pt x="4530" y="11957"/>
                  <a:pt x="4730" y="12030"/>
                </a:cubicBezTo>
                <a:cubicBezTo>
                  <a:pt x="4730" y="12574"/>
                  <a:pt x="4730" y="13119"/>
                  <a:pt x="4730" y="13663"/>
                </a:cubicBezTo>
                <a:cubicBezTo>
                  <a:pt x="4525" y="13591"/>
                  <a:pt x="4321" y="13519"/>
                  <a:pt x="4121" y="13439"/>
                </a:cubicBezTo>
                <a:cubicBezTo>
                  <a:pt x="4121" y="12894"/>
                  <a:pt x="4121" y="12350"/>
                  <a:pt x="4121" y="11805"/>
                </a:cubicBezTo>
                <a:close/>
                <a:moveTo>
                  <a:pt x="17481" y="11805"/>
                </a:moveTo>
                <a:cubicBezTo>
                  <a:pt x="17481" y="12350"/>
                  <a:pt x="17481" y="12894"/>
                  <a:pt x="17481" y="13439"/>
                </a:cubicBezTo>
                <a:cubicBezTo>
                  <a:pt x="17276" y="13519"/>
                  <a:pt x="17070" y="13591"/>
                  <a:pt x="16870" y="13663"/>
                </a:cubicBezTo>
                <a:cubicBezTo>
                  <a:pt x="16870" y="13119"/>
                  <a:pt x="16870" y="12574"/>
                  <a:pt x="16870" y="12030"/>
                </a:cubicBezTo>
                <a:cubicBezTo>
                  <a:pt x="17075" y="11957"/>
                  <a:pt x="17281" y="11885"/>
                  <a:pt x="17481" y="11805"/>
                </a:cubicBezTo>
                <a:close/>
                <a:moveTo>
                  <a:pt x="5891" y="12386"/>
                </a:moveTo>
                <a:cubicBezTo>
                  <a:pt x="6096" y="12444"/>
                  <a:pt x="6307" y="12496"/>
                  <a:pt x="6512" y="12547"/>
                </a:cubicBezTo>
                <a:cubicBezTo>
                  <a:pt x="6512" y="13092"/>
                  <a:pt x="6512" y="13636"/>
                  <a:pt x="6512" y="14181"/>
                </a:cubicBezTo>
                <a:cubicBezTo>
                  <a:pt x="6301" y="14130"/>
                  <a:pt x="6096" y="14078"/>
                  <a:pt x="5891" y="14020"/>
                </a:cubicBezTo>
                <a:cubicBezTo>
                  <a:pt x="5891" y="13475"/>
                  <a:pt x="5891" y="12931"/>
                  <a:pt x="5891" y="12386"/>
                </a:cubicBezTo>
                <a:close/>
                <a:moveTo>
                  <a:pt x="15709" y="12386"/>
                </a:moveTo>
                <a:cubicBezTo>
                  <a:pt x="15709" y="12931"/>
                  <a:pt x="15709" y="13475"/>
                  <a:pt x="15709" y="14020"/>
                </a:cubicBezTo>
                <a:cubicBezTo>
                  <a:pt x="15504" y="14078"/>
                  <a:pt x="15293" y="14130"/>
                  <a:pt x="15088" y="14181"/>
                </a:cubicBezTo>
                <a:cubicBezTo>
                  <a:pt x="15088" y="13636"/>
                  <a:pt x="15088" y="13092"/>
                  <a:pt x="15088" y="12547"/>
                </a:cubicBezTo>
                <a:cubicBezTo>
                  <a:pt x="15299" y="12496"/>
                  <a:pt x="15504" y="12444"/>
                  <a:pt x="15709" y="12386"/>
                </a:cubicBezTo>
                <a:close/>
                <a:moveTo>
                  <a:pt x="7685" y="12785"/>
                </a:moveTo>
                <a:cubicBezTo>
                  <a:pt x="7895" y="12822"/>
                  <a:pt x="8105" y="12852"/>
                  <a:pt x="8316" y="12881"/>
                </a:cubicBezTo>
                <a:cubicBezTo>
                  <a:pt x="8316" y="13425"/>
                  <a:pt x="8316" y="13970"/>
                  <a:pt x="8316" y="14514"/>
                </a:cubicBezTo>
                <a:cubicBezTo>
                  <a:pt x="8105" y="14485"/>
                  <a:pt x="7895" y="14455"/>
                  <a:pt x="7685" y="14419"/>
                </a:cubicBezTo>
                <a:cubicBezTo>
                  <a:pt x="7685" y="13874"/>
                  <a:pt x="7685" y="13330"/>
                  <a:pt x="7685" y="12785"/>
                </a:cubicBezTo>
                <a:close/>
                <a:moveTo>
                  <a:pt x="13910" y="12785"/>
                </a:moveTo>
                <a:cubicBezTo>
                  <a:pt x="13910" y="13330"/>
                  <a:pt x="13910" y="13874"/>
                  <a:pt x="13910" y="14419"/>
                </a:cubicBezTo>
                <a:cubicBezTo>
                  <a:pt x="13699" y="14455"/>
                  <a:pt x="13490" y="14485"/>
                  <a:pt x="13279" y="14514"/>
                </a:cubicBezTo>
                <a:cubicBezTo>
                  <a:pt x="13279" y="13970"/>
                  <a:pt x="13279" y="13425"/>
                  <a:pt x="13279" y="12881"/>
                </a:cubicBezTo>
                <a:cubicBezTo>
                  <a:pt x="13490" y="12852"/>
                  <a:pt x="13699" y="12822"/>
                  <a:pt x="13910" y="12785"/>
                </a:cubicBezTo>
                <a:close/>
                <a:moveTo>
                  <a:pt x="9504" y="13003"/>
                </a:moveTo>
                <a:cubicBezTo>
                  <a:pt x="9715" y="13018"/>
                  <a:pt x="9926" y="13025"/>
                  <a:pt x="10137" y="13033"/>
                </a:cubicBezTo>
                <a:cubicBezTo>
                  <a:pt x="10137" y="13577"/>
                  <a:pt x="10137" y="14122"/>
                  <a:pt x="10137" y="14666"/>
                </a:cubicBezTo>
                <a:cubicBezTo>
                  <a:pt x="9926" y="14659"/>
                  <a:pt x="9715" y="14651"/>
                  <a:pt x="9504" y="14637"/>
                </a:cubicBezTo>
                <a:cubicBezTo>
                  <a:pt x="9504" y="14092"/>
                  <a:pt x="9504" y="13548"/>
                  <a:pt x="9504" y="13003"/>
                </a:cubicBezTo>
                <a:close/>
                <a:moveTo>
                  <a:pt x="12096" y="13003"/>
                </a:moveTo>
                <a:cubicBezTo>
                  <a:pt x="12096" y="13548"/>
                  <a:pt x="12096" y="14092"/>
                  <a:pt x="12096" y="14637"/>
                </a:cubicBezTo>
                <a:cubicBezTo>
                  <a:pt x="11885" y="14651"/>
                  <a:pt x="11675" y="14659"/>
                  <a:pt x="11465" y="14666"/>
                </a:cubicBezTo>
                <a:cubicBezTo>
                  <a:pt x="11465" y="14122"/>
                  <a:pt x="11465" y="13577"/>
                  <a:pt x="11465" y="13033"/>
                </a:cubicBezTo>
                <a:cubicBezTo>
                  <a:pt x="11675" y="13025"/>
                  <a:pt x="11885" y="13018"/>
                  <a:pt x="12096" y="13003"/>
                </a:cubicBezTo>
                <a:close/>
                <a:moveTo>
                  <a:pt x="692" y="13570"/>
                </a:moveTo>
                <a:cubicBezTo>
                  <a:pt x="886" y="13694"/>
                  <a:pt x="1080" y="13809"/>
                  <a:pt x="1274" y="13917"/>
                </a:cubicBezTo>
                <a:cubicBezTo>
                  <a:pt x="1274" y="14462"/>
                  <a:pt x="1274" y="15007"/>
                  <a:pt x="1274" y="15551"/>
                </a:cubicBezTo>
                <a:cubicBezTo>
                  <a:pt x="1080" y="15435"/>
                  <a:pt x="886" y="15320"/>
                  <a:pt x="692" y="15204"/>
                </a:cubicBezTo>
                <a:cubicBezTo>
                  <a:pt x="692" y="14659"/>
                  <a:pt x="692" y="14115"/>
                  <a:pt x="692" y="13570"/>
                </a:cubicBezTo>
                <a:close/>
                <a:moveTo>
                  <a:pt x="20903" y="13570"/>
                </a:moveTo>
                <a:cubicBezTo>
                  <a:pt x="20903" y="14115"/>
                  <a:pt x="20903" y="14659"/>
                  <a:pt x="20903" y="15204"/>
                </a:cubicBezTo>
                <a:cubicBezTo>
                  <a:pt x="20709" y="15327"/>
                  <a:pt x="20515" y="15442"/>
                  <a:pt x="20321" y="15551"/>
                </a:cubicBezTo>
                <a:cubicBezTo>
                  <a:pt x="20321" y="15007"/>
                  <a:pt x="20321" y="14462"/>
                  <a:pt x="20321" y="13917"/>
                </a:cubicBezTo>
                <a:cubicBezTo>
                  <a:pt x="20515" y="13801"/>
                  <a:pt x="20709" y="13687"/>
                  <a:pt x="20903" y="13570"/>
                </a:cubicBezTo>
                <a:close/>
                <a:moveTo>
                  <a:pt x="2381" y="14514"/>
                </a:moveTo>
                <a:cubicBezTo>
                  <a:pt x="2581" y="14616"/>
                  <a:pt x="2782" y="14710"/>
                  <a:pt x="2982" y="14805"/>
                </a:cubicBezTo>
                <a:cubicBezTo>
                  <a:pt x="2982" y="15349"/>
                  <a:pt x="2982" y="15894"/>
                  <a:pt x="2982" y="16438"/>
                </a:cubicBezTo>
                <a:cubicBezTo>
                  <a:pt x="2782" y="16344"/>
                  <a:pt x="2581" y="16249"/>
                  <a:pt x="2381" y="16148"/>
                </a:cubicBezTo>
                <a:cubicBezTo>
                  <a:pt x="2381" y="15603"/>
                  <a:pt x="2381" y="15059"/>
                  <a:pt x="2381" y="14514"/>
                </a:cubicBezTo>
                <a:close/>
                <a:moveTo>
                  <a:pt x="19219" y="14521"/>
                </a:moveTo>
                <a:cubicBezTo>
                  <a:pt x="19219" y="15066"/>
                  <a:pt x="19219" y="15610"/>
                  <a:pt x="19219" y="16155"/>
                </a:cubicBezTo>
                <a:cubicBezTo>
                  <a:pt x="19019" y="16256"/>
                  <a:pt x="18820" y="16351"/>
                  <a:pt x="18620" y="16445"/>
                </a:cubicBezTo>
                <a:cubicBezTo>
                  <a:pt x="18620" y="15901"/>
                  <a:pt x="18620" y="15356"/>
                  <a:pt x="18620" y="14811"/>
                </a:cubicBezTo>
                <a:cubicBezTo>
                  <a:pt x="18820" y="14717"/>
                  <a:pt x="19019" y="14623"/>
                  <a:pt x="19219" y="14521"/>
                </a:cubicBezTo>
                <a:close/>
                <a:moveTo>
                  <a:pt x="4121" y="15283"/>
                </a:moveTo>
                <a:cubicBezTo>
                  <a:pt x="4326" y="15363"/>
                  <a:pt x="4530" y="15435"/>
                  <a:pt x="4730" y="15508"/>
                </a:cubicBezTo>
                <a:cubicBezTo>
                  <a:pt x="4730" y="16053"/>
                  <a:pt x="4730" y="16597"/>
                  <a:pt x="4730" y="17142"/>
                </a:cubicBezTo>
                <a:cubicBezTo>
                  <a:pt x="4525" y="17069"/>
                  <a:pt x="4321" y="16997"/>
                  <a:pt x="4121" y="16917"/>
                </a:cubicBezTo>
                <a:cubicBezTo>
                  <a:pt x="4121" y="16372"/>
                  <a:pt x="4121" y="15828"/>
                  <a:pt x="4121" y="15283"/>
                </a:cubicBezTo>
                <a:close/>
                <a:moveTo>
                  <a:pt x="17481" y="15283"/>
                </a:moveTo>
                <a:cubicBezTo>
                  <a:pt x="17481" y="15828"/>
                  <a:pt x="17481" y="16372"/>
                  <a:pt x="17481" y="16917"/>
                </a:cubicBezTo>
                <a:cubicBezTo>
                  <a:pt x="17276" y="16997"/>
                  <a:pt x="17070" y="17069"/>
                  <a:pt x="16870" y="17142"/>
                </a:cubicBezTo>
                <a:cubicBezTo>
                  <a:pt x="16870" y="16597"/>
                  <a:pt x="16870" y="16053"/>
                  <a:pt x="16870" y="15508"/>
                </a:cubicBezTo>
                <a:cubicBezTo>
                  <a:pt x="17075" y="15435"/>
                  <a:pt x="17281" y="15363"/>
                  <a:pt x="17481" y="15283"/>
                </a:cubicBezTo>
                <a:close/>
                <a:moveTo>
                  <a:pt x="5891" y="15871"/>
                </a:moveTo>
                <a:cubicBezTo>
                  <a:pt x="6096" y="15929"/>
                  <a:pt x="6307" y="15981"/>
                  <a:pt x="6512" y="16032"/>
                </a:cubicBezTo>
                <a:cubicBezTo>
                  <a:pt x="6512" y="16577"/>
                  <a:pt x="6512" y="17121"/>
                  <a:pt x="6512" y="17666"/>
                </a:cubicBezTo>
                <a:cubicBezTo>
                  <a:pt x="6301" y="17615"/>
                  <a:pt x="6096" y="17563"/>
                  <a:pt x="5891" y="17505"/>
                </a:cubicBezTo>
                <a:cubicBezTo>
                  <a:pt x="5891" y="16960"/>
                  <a:pt x="5891" y="16416"/>
                  <a:pt x="5891" y="15871"/>
                </a:cubicBezTo>
                <a:close/>
                <a:moveTo>
                  <a:pt x="15709" y="15871"/>
                </a:moveTo>
                <a:cubicBezTo>
                  <a:pt x="15709" y="16416"/>
                  <a:pt x="15709" y="16960"/>
                  <a:pt x="15709" y="17505"/>
                </a:cubicBezTo>
                <a:cubicBezTo>
                  <a:pt x="15504" y="17563"/>
                  <a:pt x="15293" y="17615"/>
                  <a:pt x="15088" y="17666"/>
                </a:cubicBezTo>
                <a:cubicBezTo>
                  <a:pt x="15088" y="17121"/>
                  <a:pt x="15088" y="16577"/>
                  <a:pt x="15088" y="16032"/>
                </a:cubicBezTo>
                <a:cubicBezTo>
                  <a:pt x="15299" y="15981"/>
                  <a:pt x="15504" y="15929"/>
                  <a:pt x="15709" y="15871"/>
                </a:cubicBezTo>
                <a:close/>
                <a:moveTo>
                  <a:pt x="7685" y="16270"/>
                </a:moveTo>
                <a:cubicBezTo>
                  <a:pt x="7895" y="16307"/>
                  <a:pt x="8105" y="16337"/>
                  <a:pt x="8316" y="16366"/>
                </a:cubicBezTo>
                <a:cubicBezTo>
                  <a:pt x="8316" y="16910"/>
                  <a:pt x="8316" y="17455"/>
                  <a:pt x="8316" y="17999"/>
                </a:cubicBezTo>
                <a:cubicBezTo>
                  <a:pt x="8105" y="17970"/>
                  <a:pt x="7895" y="17940"/>
                  <a:pt x="7685" y="17904"/>
                </a:cubicBezTo>
                <a:cubicBezTo>
                  <a:pt x="7685" y="17359"/>
                  <a:pt x="7685" y="16815"/>
                  <a:pt x="7685" y="16270"/>
                </a:cubicBezTo>
                <a:close/>
                <a:moveTo>
                  <a:pt x="13910" y="16270"/>
                </a:moveTo>
                <a:cubicBezTo>
                  <a:pt x="13910" y="16815"/>
                  <a:pt x="13910" y="17359"/>
                  <a:pt x="13910" y="17904"/>
                </a:cubicBezTo>
                <a:cubicBezTo>
                  <a:pt x="13699" y="17940"/>
                  <a:pt x="13490" y="17970"/>
                  <a:pt x="13279" y="17999"/>
                </a:cubicBezTo>
                <a:cubicBezTo>
                  <a:pt x="13279" y="17455"/>
                  <a:pt x="13279" y="16910"/>
                  <a:pt x="13279" y="16366"/>
                </a:cubicBezTo>
                <a:cubicBezTo>
                  <a:pt x="13490" y="16337"/>
                  <a:pt x="13699" y="16307"/>
                  <a:pt x="13910" y="16270"/>
                </a:cubicBezTo>
                <a:close/>
              </a:path>
            </a:pathLst>
          </a:custGeom>
          <a:solidFill>
            <a:srgbClr val="88A1C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000" b="1">
                <a:solidFill>
                  <a:srgbClr val="11234E"/>
                </a:solidFill>
              </a:defRPr>
            </a:pPr>
            <a:endParaRPr/>
          </a:p>
        </p:txBody>
      </p:sp>
      <p:sp>
        <p:nvSpPr>
          <p:cNvPr id="161" name="Park"/>
          <p:cNvSpPr/>
          <p:nvPr/>
        </p:nvSpPr>
        <p:spPr>
          <a:xfrm>
            <a:off x="8584029" y="4084633"/>
            <a:ext cx="1269406" cy="1270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63" y="0"/>
                </a:moveTo>
                <a:cubicBezTo>
                  <a:pt x="2669" y="0"/>
                  <a:pt x="0" y="2664"/>
                  <a:pt x="0" y="5956"/>
                </a:cubicBezTo>
                <a:cubicBezTo>
                  <a:pt x="0" y="8946"/>
                  <a:pt x="2204" y="11423"/>
                  <a:pt x="5077" y="11850"/>
                </a:cubicBezTo>
                <a:lnTo>
                  <a:pt x="4564" y="18406"/>
                </a:lnTo>
                <a:lnTo>
                  <a:pt x="5779" y="18406"/>
                </a:lnTo>
                <a:lnTo>
                  <a:pt x="6147" y="18406"/>
                </a:lnTo>
                <a:lnTo>
                  <a:pt x="7363" y="18406"/>
                </a:lnTo>
                <a:lnTo>
                  <a:pt x="6849" y="11850"/>
                </a:lnTo>
                <a:cubicBezTo>
                  <a:pt x="9723" y="11423"/>
                  <a:pt x="11927" y="8946"/>
                  <a:pt x="11927" y="5956"/>
                </a:cubicBezTo>
                <a:cubicBezTo>
                  <a:pt x="11927" y="2664"/>
                  <a:pt x="9258" y="0"/>
                  <a:pt x="5963" y="0"/>
                </a:cubicBezTo>
                <a:close/>
                <a:moveTo>
                  <a:pt x="10943" y="13317"/>
                </a:moveTo>
                <a:lnTo>
                  <a:pt x="10943" y="16199"/>
                </a:lnTo>
                <a:lnTo>
                  <a:pt x="10311" y="16199"/>
                </a:lnTo>
                <a:lnTo>
                  <a:pt x="10311" y="17111"/>
                </a:lnTo>
                <a:lnTo>
                  <a:pt x="10943" y="17111"/>
                </a:lnTo>
                <a:lnTo>
                  <a:pt x="10943" y="18406"/>
                </a:lnTo>
                <a:lnTo>
                  <a:pt x="11716" y="18406"/>
                </a:lnTo>
                <a:lnTo>
                  <a:pt x="11716" y="17111"/>
                </a:lnTo>
                <a:lnTo>
                  <a:pt x="20223" y="17111"/>
                </a:lnTo>
                <a:lnTo>
                  <a:pt x="20223" y="18406"/>
                </a:lnTo>
                <a:lnTo>
                  <a:pt x="20952" y="18406"/>
                </a:lnTo>
                <a:lnTo>
                  <a:pt x="20952" y="17111"/>
                </a:lnTo>
                <a:lnTo>
                  <a:pt x="21583" y="17111"/>
                </a:lnTo>
                <a:lnTo>
                  <a:pt x="21583" y="16199"/>
                </a:lnTo>
                <a:lnTo>
                  <a:pt x="20952" y="16199"/>
                </a:lnTo>
                <a:lnTo>
                  <a:pt x="20952" y="13317"/>
                </a:lnTo>
                <a:lnTo>
                  <a:pt x="10943" y="13317"/>
                </a:lnTo>
                <a:close/>
                <a:moveTo>
                  <a:pt x="11716" y="14229"/>
                </a:moveTo>
                <a:lnTo>
                  <a:pt x="20228" y="14229"/>
                </a:lnTo>
                <a:lnTo>
                  <a:pt x="20228" y="14737"/>
                </a:lnTo>
                <a:lnTo>
                  <a:pt x="11716" y="14737"/>
                </a:lnTo>
                <a:lnTo>
                  <a:pt x="11716" y="14229"/>
                </a:lnTo>
                <a:close/>
                <a:moveTo>
                  <a:pt x="11716" y="15649"/>
                </a:moveTo>
                <a:lnTo>
                  <a:pt x="20223" y="15649"/>
                </a:lnTo>
                <a:lnTo>
                  <a:pt x="20223" y="16199"/>
                </a:lnTo>
                <a:lnTo>
                  <a:pt x="11716" y="16199"/>
                </a:lnTo>
                <a:lnTo>
                  <a:pt x="11716" y="15649"/>
                </a:lnTo>
                <a:close/>
                <a:moveTo>
                  <a:pt x="0" y="19184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184"/>
                </a:lnTo>
                <a:lnTo>
                  <a:pt x="0" y="19184"/>
                </a:lnTo>
                <a:close/>
              </a:path>
            </a:pathLst>
          </a:custGeom>
          <a:solidFill>
            <a:srgbClr val="7488A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000" b="1">
                <a:solidFill>
                  <a:srgbClr val="11234E"/>
                </a:solidFill>
              </a:defRPr>
            </a:pPr>
            <a:endParaRPr/>
          </a:p>
        </p:txBody>
      </p:sp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31196" y="12936074"/>
            <a:ext cx="255525" cy="39928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11234E"/>
                </a:solidFill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63" name="School"/>
          <p:cNvSpPr/>
          <p:nvPr/>
        </p:nvSpPr>
        <p:spPr>
          <a:xfrm>
            <a:off x="10433391" y="7675654"/>
            <a:ext cx="1310425" cy="1226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4" extrusionOk="0">
                <a:moveTo>
                  <a:pt x="11838" y="1"/>
                </a:moveTo>
                <a:cubicBezTo>
                  <a:pt x="11451" y="20"/>
                  <a:pt x="11064" y="444"/>
                  <a:pt x="10677" y="58"/>
                </a:cubicBezTo>
                <a:cubicBezTo>
                  <a:pt x="10677" y="193"/>
                  <a:pt x="10677" y="375"/>
                  <a:pt x="10677" y="559"/>
                </a:cubicBezTo>
                <a:lnTo>
                  <a:pt x="10677" y="1177"/>
                </a:lnTo>
                <a:lnTo>
                  <a:pt x="10677" y="2404"/>
                </a:lnTo>
                <a:lnTo>
                  <a:pt x="7941" y="3999"/>
                </a:lnTo>
                <a:lnTo>
                  <a:pt x="5624" y="3999"/>
                </a:lnTo>
                <a:lnTo>
                  <a:pt x="5624" y="5805"/>
                </a:lnTo>
                <a:lnTo>
                  <a:pt x="0" y="5805"/>
                </a:lnTo>
                <a:lnTo>
                  <a:pt x="0" y="7219"/>
                </a:lnTo>
                <a:lnTo>
                  <a:pt x="21600" y="7219"/>
                </a:lnTo>
                <a:lnTo>
                  <a:pt x="21600" y="5805"/>
                </a:lnTo>
                <a:lnTo>
                  <a:pt x="15976" y="5805"/>
                </a:lnTo>
                <a:lnTo>
                  <a:pt x="15976" y="3999"/>
                </a:lnTo>
                <a:lnTo>
                  <a:pt x="13660" y="3999"/>
                </a:lnTo>
                <a:lnTo>
                  <a:pt x="10925" y="2404"/>
                </a:lnTo>
                <a:lnTo>
                  <a:pt x="10925" y="1325"/>
                </a:lnTo>
                <a:cubicBezTo>
                  <a:pt x="11358" y="1431"/>
                  <a:pt x="11792" y="847"/>
                  <a:pt x="12226" y="1278"/>
                </a:cubicBezTo>
                <a:cubicBezTo>
                  <a:pt x="12226" y="979"/>
                  <a:pt x="12226" y="460"/>
                  <a:pt x="12226" y="161"/>
                </a:cubicBezTo>
                <a:cubicBezTo>
                  <a:pt x="12097" y="32"/>
                  <a:pt x="11967" y="-6"/>
                  <a:pt x="11838" y="1"/>
                </a:cubicBezTo>
                <a:close/>
                <a:moveTo>
                  <a:pt x="10800" y="3999"/>
                </a:moveTo>
                <a:cubicBezTo>
                  <a:pt x="11375" y="3999"/>
                  <a:pt x="11841" y="4497"/>
                  <a:pt x="11841" y="5111"/>
                </a:cubicBezTo>
                <a:cubicBezTo>
                  <a:pt x="11841" y="5725"/>
                  <a:pt x="11375" y="6223"/>
                  <a:pt x="10800" y="6223"/>
                </a:cubicBezTo>
                <a:cubicBezTo>
                  <a:pt x="10225" y="6223"/>
                  <a:pt x="9760" y="5725"/>
                  <a:pt x="9761" y="5111"/>
                </a:cubicBezTo>
                <a:cubicBezTo>
                  <a:pt x="9761" y="4497"/>
                  <a:pt x="10225" y="3999"/>
                  <a:pt x="10800" y="3999"/>
                </a:cubicBezTo>
                <a:close/>
                <a:moveTo>
                  <a:pt x="494" y="7753"/>
                </a:moveTo>
                <a:lnTo>
                  <a:pt x="494" y="21594"/>
                </a:lnTo>
                <a:lnTo>
                  <a:pt x="7305" y="21594"/>
                </a:lnTo>
                <a:lnTo>
                  <a:pt x="7305" y="20913"/>
                </a:lnTo>
                <a:lnTo>
                  <a:pt x="8006" y="20913"/>
                </a:lnTo>
                <a:lnTo>
                  <a:pt x="8006" y="20205"/>
                </a:lnTo>
                <a:lnTo>
                  <a:pt x="8704" y="20205"/>
                </a:lnTo>
                <a:lnTo>
                  <a:pt x="8704" y="19498"/>
                </a:lnTo>
                <a:lnTo>
                  <a:pt x="9200" y="19498"/>
                </a:lnTo>
                <a:lnTo>
                  <a:pt x="9200" y="16916"/>
                </a:lnTo>
                <a:lnTo>
                  <a:pt x="8461" y="16916"/>
                </a:lnTo>
                <a:lnTo>
                  <a:pt x="10787" y="15561"/>
                </a:lnTo>
                <a:lnTo>
                  <a:pt x="13110" y="16916"/>
                </a:lnTo>
                <a:lnTo>
                  <a:pt x="12401" y="16916"/>
                </a:lnTo>
                <a:lnTo>
                  <a:pt x="12401" y="19498"/>
                </a:lnTo>
                <a:lnTo>
                  <a:pt x="12898" y="19498"/>
                </a:lnTo>
                <a:lnTo>
                  <a:pt x="12898" y="20205"/>
                </a:lnTo>
                <a:lnTo>
                  <a:pt x="13596" y="20205"/>
                </a:lnTo>
                <a:lnTo>
                  <a:pt x="13596" y="20913"/>
                </a:lnTo>
                <a:lnTo>
                  <a:pt x="14295" y="20913"/>
                </a:lnTo>
                <a:lnTo>
                  <a:pt x="14295" y="21594"/>
                </a:lnTo>
                <a:lnTo>
                  <a:pt x="21107" y="21594"/>
                </a:lnTo>
                <a:lnTo>
                  <a:pt x="21107" y="7753"/>
                </a:lnTo>
                <a:lnTo>
                  <a:pt x="494" y="7753"/>
                </a:lnTo>
                <a:close/>
                <a:moveTo>
                  <a:pt x="1801" y="9133"/>
                </a:moveTo>
                <a:lnTo>
                  <a:pt x="4293" y="9133"/>
                </a:lnTo>
                <a:lnTo>
                  <a:pt x="4293" y="11148"/>
                </a:lnTo>
                <a:lnTo>
                  <a:pt x="1801" y="11148"/>
                </a:lnTo>
                <a:lnTo>
                  <a:pt x="1801" y="9133"/>
                </a:lnTo>
                <a:close/>
                <a:moveTo>
                  <a:pt x="5670" y="9133"/>
                </a:moveTo>
                <a:lnTo>
                  <a:pt x="8162" y="9133"/>
                </a:lnTo>
                <a:lnTo>
                  <a:pt x="8162" y="11148"/>
                </a:lnTo>
                <a:lnTo>
                  <a:pt x="5670" y="11148"/>
                </a:lnTo>
                <a:lnTo>
                  <a:pt x="5670" y="9133"/>
                </a:lnTo>
                <a:close/>
                <a:moveTo>
                  <a:pt x="9539" y="9133"/>
                </a:moveTo>
                <a:lnTo>
                  <a:pt x="12032" y="9133"/>
                </a:lnTo>
                <a:lnTo>
                  <a:pt x="12032" y="11148"/>
                </a:lnTo>
                <a:lnTo>
                  <a:pt x="9539" y="11148"/>
                </a:lnTo>
                <a:lnTo>
                  <a:pt x="9539" y="9133"/>
                </a:lnTo>
                <a:close/>
                <a:moveTo>
                  <a:pt x="13411" y="9133"/>
                </a:moveTo>
                <a:lnTo>
                  <a:pt x="15901" y="9133"/>
                </a:lnTo>
                <a:lnTo>
                  <a:pt x="15901" y="11148"/>
                </a:lnTo>
                <a:lnTo>
                  <a:pt x="13411" y="11148"/>
                </a:lnTo>
                <a:lnTo>
                  <a:pt x="13411" y="9133"/>
                </a:lnTo>
                <a:close/>
                <a:moveTo>
                  <a:pt x="17280" y="9133"/>
                </a:moveTo>
                <a:lnTo>
                  <a:pt x="19771" y="9133"/>
                </a:lnTo>
                <a:lnTo>
                  <a:pt x="19771" y="11148"/>
                </a:lnTo>
                <a:lnTo>
                  <a:pt x="17280" y="11148"/>
                </a:lnTo>
                <a:lnTo>
                  <a:pt x="17280" y="9133"/>
                </a:lnTo>
                <a:close/>
                <a:moveTo>
                  <a:pt x="1801" y="13025"/>
                </a:moveTo>
                <a:lnTo>
                  <a:pt x="4293" y="13025"/>
                </a:lnTo>
                <a:lnTo>
                  <a:pt x="4293" y="15040"/>
                </a:lnTo>
                <a:lnTo>
                  <a:pt x="1801" y="15040"/>
                </a:lnTo>
                <a:lnTo>
                  <a:pt x="1801" y="13025"/>
                </a:lnTo>
                <a:close/>
                <a:moveTo>
                  <a:pt x="5670" y="13025"/>
                </a:moveTo>
                <a:lnTo>
                  <a:pt x="8162" y="13025"/>
                </a:lnTo>
                <a:lnTo>
                  <a:pt x="8162" y="15040"/>
                </a:lnTo>
                <a:lnTo>
                  <a:pt x="5670" y="15040"/>
                </a:lnTo>
                <a:lnTo>
                  <a:pt x="5670" y="13025"/>
                </a:lnTo>
                <a:close/>
                <a:moveTo>
                  <a:pt x="9539" y="13025"/>
                </a:moveTo>
                <a:lnTo>
                  <a:pt x="12032" y="13025"/>
                </a:lnTo>
                <a:lnTo>
                  <a:pt x="12032" y="15040"/>
                </a:lnTo>
                <a:lnTo>
                  <a:pt x="9539" y="15040"/>
                </a:lnTo>
                <a:lnTo>
                  <a:pt x="9539" y="13025"/>
                </a:lnTo>
                <a:close/>
                <a:moveTo>
                  <a:pt x="13411" y="13025"/>
                </a:moveTo>
                <a:lnTo>
                  <a:pt x="15901" y="13025"/>
                </a:lnTo>
                <a:lnTo>
                  <a:pt x="15901" y="15040"/>
                </a:lnTo>
                <a:lnTo>
                  <a:pt x="13411" y="15040"/>
                </a:lnTo>
                <a:lnTo>
                  <a:pt x="13411" y="13025"/>
                </a:lnTo>
                <a:close/>
                <a:moveTo>
                  <a:pt x="17280" y="13025"/>
                </a:moveTo>
                <a:lnTo>
                  <a:pt x="19771" y="13025"/>
                </a:lnTo>
                <a:lnTo>
                  <a:pt x="19771" y="15040"/>
                </a:lnTo>
                <a:lnTo>
                  <a:pt x="17280" y="15040"/>
                </a:lnTo>
                <a:lnTo>
                  <a:pt x="17280" y="13025"/>
                </a:lnTo>
                <a:close/>
                <a:moveTo>
                  <a:pt x="1801" y="16916"/>
                </a:moveTo>
                <a:lnTo>
                  <a:pt x="4293" y="16916"/>
                </a:lnTo>
                <a:lnTo>
                  <a:pt x="4293" y="18931"/>
                </a:lnTo>
                <a:lnTo>
                  <a:pt x="1801" y="18931"/>
                </a:lnTo>
                <a:lnTo>
                  <a:pt x="1801" y="16916"/>
                </a:lnTo>
                <a:close/>
                <a:moveTo>
                  <a:pt x="5670" y="16916"/>
                </a:moveTo>
                <a:lnTo>
                  <a:pt x="8162" y="16916"/>
                </a:lnTo>
                <a:lnTo>
                  <a:pt x="8162" y="18931"/>
                </a:lnTo>
                <a:lnTo>
                  <a:pt x="5670" y="18931"/>
                </a:lnTo>
                <a:lnTo>
                  <a:pt x="5670" y="16916"/>
                </a:lnTo>
                <a:close/>
                <a:moveTo>
                  <a:pt x="9734" y="16916"/>
                </a:moveTo>
                <a:lnTo>
                  <a:pt x="9734" y="19498"/>
                </a:lnTo>
                <a:lnTo>
                  <a:pt x="11868" y="19498"/>
                </a:lnTo>
                <a:lnTo>
                  <a:pt x="11868" y="16916"/>
                </a:lnTo>
                <a:lnTo>
                  <a:pt x="9734" y="16916"/>
                </a:lnTo>
                <a:close/>
                <a:moveTo>
                  <a:pt x="13411" y="16916"/>
                </a:moveTo>
                <a:lnTo>
                  <a:pt x="15901" y="16916"/>
                </a:lnTo>
                <a:lnTo>
                  <a:pt x="15901" y="18931"/>
                </a:lnTo>
                <a:lnTo>
                  <a:pt x="13411" y="18931"/>
                </a:lnTo>
                <a:lnTo>
                  <a:pt x="13411" y="16916"/>
                </a:lnTo>
                <a:close/>
                <a:moveTo>
                  <a:pt x="17280" y="16916"/>
                </a:moveTo>
                <a:lnTo>
                  <a:pt x="19771" y="16916"/>
                </a:lnTo>
                <a:lnTo>
                  <a:pt x="19771" y="18931"/>
                </a:lnTo>
                <a:lnTo>
                  <a:pt x="17280" y="18931"/>
                </a:lnTo>
                <a:lnTo>
                  <a:pt x="17280" y="16916"/>
                </a:lnTo>
                <a:close/>
              </a:path>
            </a:pathLst>
          </a:custGeom>
          <a:solidFill>
            <a:srgbClr val="B6D3C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000" b="1">
                <a:solidFill>
                  <a:srgbClr val="11234E"/>
                </a:solidFill>
              </a:defRPr>
            </a:pPr>
            <a:endParaRPr/>
          </a:p>
        </p:txBody>
      </p:sp>
      <p:sp>
        <p:nvSpPr>
          <p:cNvPr id="164" name="Block of Flats"/>
          <p:cNvSpPr/>
          <p:nvPr/>
        </p:nvSpPr>
        <p:spPr>
          <a:xfrm>
            <a:off x="17651696" y="3135520"/>
            <a:ext cx="1397917" cy="1108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535"/>
                </a:lnTo>
                <a:lnTo>
                  <a:pt x="651" y="1535"/>
                </a:lnTo>
                <a:lnTo>
                  <a:pt x="651" y="18128"/>
                </a:lnTo>
                <a:lnTo>
                  <a:pt x="7648" y="18128"/>
                </a:lnTo>
                <a:lnTo>
                  <a:pt x="7648" y="18831"/>
                </a:lnTo>
                <a:lnTo>
                  <a:pt x="651" y="18831"/>
                </a:lnTo>
                <a:lnTo>
                  <a:pt x="651" y="21600"/>
                </a:lnTo>
                <a:lnTo>
                  <a:pt x="6775" y="21600"/>
                </a:lnTo>
                <a:lnTo>
                  <a:pt x="8773" y="21600"/>
                </a:lnTo>
                <a:lnTo>
                  <a:pt x="9152" y="21600"/>
                </a:lnTo>
                <a:lnTo>
                  <a:pt x="9152" y="18128"/>
                </a:lnTo>
                <a:lnTo>
                  <a:pt x="10545" y="18128"/>
                </a:lnTo>
                <a:lnTo>
                  <a:pt x="10545" y="21600"/>
                </a:lnTo>
                <a:lnTo>
                  <a:pt x="11148" y="21600"/>
                </a:lnTo>
                <a:lnTo>
                  <a:pt x="11148" y="18128"/>
                </a:lnTo>
                <a:lnTo>
                  <a:pt x="12549" y="18128"/>
                </a:lnTo>
                <a:lnTo>
                  <a:pt x="12549" y="21600"/>
                </a:lnTo>
                <a:lnTo>
                  <a:pt x="12829" y="21600"/>
                </a:lnTo>
                <a:lnTo>
                  <a:pt x="14896" y="21600"/>
                </a:lnTo>
                <a:lnTo>
                  <a:pt x="20950" y="21600"/>
                </a:lnTo>
                <a:lnTo>
                  <a:pt x="20950" y="18831"/>
                </a:lnTo>
                <a:lnTo>
                  <a:pt x="13969" y="18831"/>
                </a:lnTo>
                <a:lnTo>
                  <a:pt x="13969" y="18128"/>
                </a:lnTo>
                <a:lnTo>
                  <a:pt x="20950" y="18128"/>
                </a:lnTo>
                <a:lnTo>
                  <a:pt x="20950" y="1535"/>
                </a:lnTo>
                <a:lnTo>
                  <a:pt x="21600" y="1535"/>
                </a:lnTo>
                <a:lnTo>
                  <a:pt x="21600" y="0"/>
                </a:lnTo>
                <a:lnTo>
                  <a:pt x="12178" y="0"/>
                </a:lnTo>
                <a:lnTo>
                  <a:pt x="12178" y="1535"/>
                </a:lnTo>
                <a:lnTo>
                  <a:pt x="12829" y="1535"/>
                </a:lnTo>
                <a:lnTo>
                  <a:pt x="12829" y="4086"/>
                </a:lnTo>
                <a:lnTo>
                  <a:pt x="8773" y="4086"/>
                </a:lnTo>
                <a:lnTo>
                  <a:pt x="8773" y="1535"/>
                </a:lnTo>
                <a:lnTo>
                  <a:pt x="9424" y="1535"/>
                </a:lnTo>
                <a:lnTo>
                  <a:pt x="9424" y="0"/>
                </a:lnTo>
                <a:lnTo>
                  <a:pt x="0" y="0"/>
                </a:lnTo>
                <a:close/>
                <a:moveTo>
                  <a:pt x="1764" y="1535"/>
                </a:moveTo>
                <a:lnTo>
                  <a:pt x="2746" y="1535"/>
                </a:lnTo>
                <a:lnTo>
                  <a:pt x="2746" y="3819"/>
                </a:lnTo>
                <a:lnTo>
                  <a:pt x="1764" y="3819"/>
                </a:lnTo>
                <a:lnTo>
                  <a:pt x="1764" y="1535"/>
                </a:lnTo>
                <a:close/>
                <a:moveTo>
                  <a:pt x="4216" y="1535"/>
                </a:moveTo>
                <a:lnTo>
                  <a:pt x="5196" y="1535"/>
                </a:lnTo>
                <a:lnTo>
                  <a:pt x="5196" y="3819"/>
                </a:lnTo>
                <a:lnTo>
                  <a:pt x="4216" y="3819"/>
                </a:lnTo>
                <a:lnTo>
                  <a:pt x="4216" y="1535"/>
                </a:lnTo>
                <a:close/>
                <a:moveTo>
                  <a:pt x="6666" y="1535"/>
                </a:moveTo>
                <a:lnTo>
                  <a:pt x="7648" y="1535"/>
                </a:lnTo>
                <a:lnTo>
                  <a:pt x="7648" y="3819"/>
                </a:lnTo>
                <a:lnTo>
                  <a:pt x="6666" y="3819"/>
                </a:lnTo>
                <a:lnTo>
                  <a:pt x="6666" y="1535"/>
                </a:lnTo>
                <a:close/>
                <a:moveTo>
                  <a:pt x="13967" y="1535"/>
                </a:moveTo>
                <a:lnTo>
                  <a:pt x="14949" y="1535"/>
                </a:lnTo>
                <a:lnTo>
                  <a:pt x="14949" y="3819"/>
                </a:lnTo>
                <a:lnTo>
                  <a:pt x="13967" y="3819"/>
                </a:lnTo>
                <a:lnTo>
                  <a:pt x="13967" y="1535"/>
                </a:lnTo>
                <a:close/>
                <a:moveTo>
                  <a:pt x="16419" y="1535"/>
                </a:moveTo>
                <a:lnTo>
                  <a:pt x="17399" y="1535"/>
                </a:lnTo>
                <a:lnTo>
                  <a:pt x="17399" y="3819"/>
                </a:lnTo>
                <a:lnTo>
                  <a:pt x="16419" y="3819"/>
                </a:lnTo>
                <a:lnTo>
                  <a:pt x="16419" y="1535"/>
                </a:lnTo>
                <a:close/>
                <a:moveTo>
                  <a:pt x="18870" y="1535"/>
                </a:moveTo>
                <a:lnTo>
                  <a:pt x="19852" y="1535"/>
                </a:lnTo>
                <a:lnTo>
                  <a:pt x="19852" y="3819"/>
                </a:lnTo>
                <a:lnTo>
                  <a:pt x="18870" y="3819"/>
                </a:lnTo>
                <a:lnTo>
                  <a:pt x="18870" y="1535"/>
                </a:lnTo>
                <a:close/>
                <a:moveTo>
                  <a:pt x="1764" y="5829"/>
                </a:moveTo>
                <a:lnTo>
                  <a:pt x="2746" y="5829"/>
                </a:lnTo>
                <a:lnTo>
                  <a:pt x="2746" y="8112"/>
                </a:lnTo>
                <a:lnTo>
                  <a:pt x="1764" y="8112"/>
                </a:lnTo>
                <a:lnTo>
                  <a:pt x="1764" y="5829"/>
                </a:lnTo>
                <a:close/>
                <a:moveTo>
                  <a:pt x="4216" y="5829"/>
                </a:moveTo>
                <a:lnTo>
                  <a:pt x="5196" y="5829"/>
                </a:lnTo>
                <a:lnTo>
                  <a:pt x="5196" y="8112"/>
                </a:lnTo>
                <a:lnTo>
                  <a:pt x="4216" y="8112"/>
                </a:lnTo>
                <a:lnTo>
                  <a:pt x="4216" y="5829"/>
                </a:lnTo>
                <a:close/>
                <a:moveTo>
                  <a:pt x="6666" y="5829"/>
                </a:moveTo>
                <a:lnTo>
                  <a:pt x="7648" y="5829"/>
                </a:lnTo>
                <a:lnTo>
                  <a:pt x="7648" y="8112"/>
                </a:lnTo>
                <a:lnTo>
                  <a:pt x="6666" y="8112"/>
                </a:lnTo>
                <a:lnTo>
                  <a:pt x="6666" y="5829"/>
                </a:lnTo>
                <a:close/>
                <a:moveTo>
                  <a:pt x="9152" y="5829"/>
                </a:moveTo>
                <a:lnTo>
                  <a:pt x="10134" y="5829"/>
                </a:lnTo>
                <a:lnTo>
                  <a:pt x="10134" y="8112"/>
                </a:lnTo>
                <a:lnTo>
                  <a:pt x="9152" y="8112"/>
                </a:lnTo>
                <a:lnTo>
                  <a:pt x="9152" y="5829"/>
                </a:lnTo>
                <a:close/>
                <a:moveTo>
                  <a:pt x="11567" y="5829"/>
                </a:moveTo>
                <a:lnTo>
                  <a:pt x="12549" y="5829"/>
                </a:lnTo>
                <a:lnTo>
                  <a:pt x="12549" y="8112"/>
                </a:lnTo>
                <a:lnTo>
                  <a:pt x="11567" y="8112"/>
                </a:lnTo>
                <a:lnTo>
                  <a:pt x="11567" y="5829"/>
                </a:lnTo>
                <a:close/>
                <a:moveTo>
                  <a:pt x="13967" y="5829"/>
                </a:moveTo>
                <a:lnTo>
                  <a:pt x="14949" y="5829"/>
                </a:lnTo>
                <a:lnTo>
                  <a:pt x="14949" y="8112"/>
                </a:lnTo>
                <a:lnTo>
                  <a:pt x="13967" y="8112"/>
                </a:lnTo>
                <a:lnTo>
                  <a:pt x="13967" y="5829"/>
                </a:lnTo>
                <a:close/>
                <a:moveTo>
                  <a:pt x="16419" y="5829"/>
                </a:moveTo>
                <a:lnTo>
                  <a:pt x="17399" y="5829"/>
                </a:lnTo>
                <a:lnTo>
                  <a:pt x="17399" y="8112"/>
                </a:lnTo>
                <a:lnTo>
                  <a:pt x="16419" y="8112"/>
                </a:lnTo>
                <a:lnTo>
                  <a:pt x="16419" y="5829"/>
                </a:lnTo>
                <a:close/>
                <a:moveTo>
                  <a:pt x="18870" y="5829"/>
                </a:moveTo>
                <a:lnTo>
                  <a:pt x="19852" y="5829"/>
                </a:lnTo>
                <a:lnTo>
                  <a:pt x="19852" y="8112"/>
                </a:lnTo>
                <a:lnTo>
                  <a:pt x="18870" y="8112"/>
                </a:lnTo>
                <a:lnTo>
                  <a:pt x="18870" y="5829"/>
                </a:lnTo>
                <a:close/>
                <a:moveTo>
                  <a:pt x="1764" y="10122"/>
                </a:moveTo>
                <a:lnTo>
                  <a:pt x="2746" y="10122"/>
                </a:lnTo>
                <a:lnTo>
                  <a:pt x="2746" y="12408"/>
                </a:lnTo>
                <a:lnTo>
                  <a:pt x="1764" y="12408"/>
                </a:lnTo>
                <a:lnTo>
                  <a:pt x="1764" y="10122"/>
                </a:lnTo>
                <a:close/>
                <a:moveTo>
                  <a:pt x="4216" y="10122"/>
                </a:moveTo>
                <a:lnTo>
                  <a:pt x="5196" y="10122"/>
                </a:lnTo>
                <a:lnTo>
                  <a:pt x="5196" y="12408"/>
                </a:lnTo>
                <a:lnTo>
                  <a:pt x="4216" y="12408"/>
                </a:lnTo>
                <a:lnTo>
                  <a:pt x="4216" y="10122"/>
                </a:lnTo>
                <a:close/>
                <a:moveTo>
                  <a:pt x="6666" y="10122"/>
                </a:moveTo>
                <a:lnTo>
                  <a:pt x="7648" y="10122"/>
                </a:lnTo>
                <a:lnTo>
                  <a:pt x="7648" y="12408"/>
                </a:lnTo>
                <a:lnTo>
                  <a:pt x="6666" y="12408"/>
                </a:lnTo>
                <a:lnTo>
                  <a:pt x="6666" y="10122"/>
                </a:lnTo>
                <a:close/>
                <a:moveTo>
                  <a:pt x="9152" y="10122"/>
                </a:moveTo>
                <a:lnTo>
                  <a:pt x="10134" y="10122"/>
                </a:lnTo>
                <a:lnTo>
                  <a:pt x="10134" y="12408"/>
                </a:lnTo>
                <a:lnTo>
                  <a:pt x="9152" y="12408"/>
                </a:lnTo>
                <a:lnTo>
                  <a:pt x="9152" y="10122"/>
                </a:lnTo>
                <a:close/>
                <a:moveTo>
                  <a:pt x="11567" y="10122"/>
                </a:moveTo>
                <a:lnTo>
                  <a:pt x="12549" y="10122"/>
                </a:lnTo>
                <a:lnTo>
                  <a:pt x="12549" y="12408"/>
                </a:lnTo>
                <a:lnTo>
                  <a:pt x="11567" y="12408"/>
                </a:lnTo>
                <a:lnTo>
                  <a:pt x="11567" y="10122"/>
                </a:lnTo>
                <a:close/>
                <a:moveTo>
                  <a:pt x="13967" y="10122"/>
                </a:moveTo>
                <a:lnTo>
                  <a:pt x="14949" y="10122"/>
                </a:lnTo>
                <a:lnTo>
                  <a:pt x="14949" y="12408"/>
                </a:lnTo>
                <a:lnTo>
                  <a:pt x="13967" y="12408"/>
                </a:lnTo>
                <a:lnTo>
                  <a:pt x="13967" y="10122"/>
                </a:lnTo>
                <a:close/>
                <a:moveTo>
                  <a:pt x="16419" y="10122"/>
                </a:moveTo>
                <a:lnTo>
                  <a:pt x="17399" y="10122"/>
                </a:lnTo>
                <a:lnTo>
                  <a:pt x="17399" y="12408"/>
                </a:lnTo>
                <a:lnTo>
                  <a:pt x="16419" y="12408"/>
                </a:lnTo>
                <a:lnTo>
                  <a:pt x="16419" y="10122"/>
                </a:lnTo>
                <a:close/>
                <a:moveTo>
                  <a:pt x="18870" y="10122"/>
                </a:moveTo>
                <a:lnTo>
                  <a:pt x="19852" y="10122"/>
                </a:lnTo>
                <a:lnTo>
                  <a:pt x="19852" y="12408"/>
                </a:lnTo>
                <a:lnTo>
                  <a:pt x="18870" y="12408"/>
                </a:lnTo>
                <a:lnTo>
                  <a:pt x="18870" y="10122"/>
                </a:lnTo>
                <a:close/>
                <a:moveTo>
                  <a:pt x="1764" y="14418"/>
                </a:moveTo>
                <a:lnTo>
                  <a:pt x="2746" y="14418"/>
                </a:lnTo>
                <a:lnTo>
                  <a:pt x="2746" y="16701"/>
                </a:lnTo>
                <a:lnTo>
                  <a:pt x="1764" y="16701"/>
                </a:lnTo>
                <a:lnTo>
                  <a:pt x="1764" y="14418"/>
                </a:lnTo>
                <a:close/>
                <a:moveTo>
                  <a:pt x="4216" y="14418"/>
                </a:moveTo>
                <a:lnTo>
                  <a:pt x="5196" y="14418"/>
                </a:lnTo>
                <a:lnTo>
                  <a:pt x="5196" y="16701"/>
                </a:lnTo>
                <a:lnTo>
                  <a:pt x="4216" y="16701"/>
                </a:lnTo>
                <a:lnTo>
                  <a:pt x="4216" y="14418"/>
                </a:lnTo>
                <a:close/>
                <a:moveTo>
                  <a:pt x="6666" y="14418"/>
                </a:moveTo>
                <a:lnTo>
                  <a:pt x="7648" y="14418"/>
                </a:lnTo>
                <a:lnTo>
                  <a:pt x="7648" y="16701"/>
                </a:lnTo>
                <a:lnTo>
                  <a:pt x="6666" y="16701"/>
                </a:lnTo>
                <a:lnTo>
                  <a:pt x="6666" y="14418"/>
                </a:lnTo>
                <a:close/>
                <a:moveTo>
                  <a:pt x="9152" y="14418"/>
                </a:moveTo>
                <a:lnTo>
                  <a:pt x="10134" y="14418"/>
                </a:lnTo>
                <a:lnTo>
                  <a:pt x="10134" y="16701"/>
                </a:lnTo>
                <a:lnTo>
                  <a:pt x="9152" y="16701"/>
                </a:lnTo>
                <a:lnTo>
                  <a:pt x="9152" y="14418"/>
                </a:lnTo>
                <a:close/>
                <a:moveTo>
                  <a:pt x="11567" y="14418"/>
                </a:moveTo>
                <a:lnTo>
                  <a:pt x="12549" y="14418"/>
                </a:lnTo>
                <a:lnTo>
                  <a:pt x="12549" y="16701"/>
                </a:lnTo>
                <a:lnTo>
                  <a:pt x="11567" y="16701"/>
                </a:lnTo>
                <a:lnTo>
                  <a:pt x="11567" y="14418"/>
                </a:lnTo>
                <a:close/>
                <a:moveTo>
                  <a:pt x="13967" y="14418"/>
                </a:moveTo>
                <a:lnTo>
                  <a:pt x="14949" y="14418"/>
                </a:lnTo>
                <a:lnTo>
                  <a:pt x="14949" y="16701"/>
                </a:lnTo>
                <a:lnTo>
                  <a:pt x="13967" y="16701"/>
                </a:lnTo>
                <a:lnTo>
                  <a:pt x="13967" y="14418"/>
                </a:lnTo>
                <a:close/>
                <a:moveTo>
                  <a:pt x="16419" y="14418"/>
                </a:moveTo>
                <a:lnTo>
                  <a:pt x="17399" y="14418"/>
                </a:lnTo>
                <a:lnTo>
                  <a:pt x="17399" y="16701"/>
                </a:lnTo>
                <a:lnTo>
                  <a:pt x="16419" y="16701"/>
                </a:lnTo>
                <a:lnTo>
                  <a:pt x="16419" y="14418"/>
                </a:lnTo>
                <a:close/>
                <a:moveTo>
                  <a:pt x="18870" y="14418"/>
                </a:moveTo>
                <a:lnTo>
                  <a:pt x="19852" y="14418"/>
                </a:lnTo>
                <a:lnTo>
                  <a:pt x="19852" y="16701"/>
                </a:lnTo>
                <a:lnTo>
                  <a:pt x="18870" y="16701"/>
                </a:lnTo>
                <a:lnTo>
                  <a:pt x="18870" y="14418"/>
                </a:lnTo>
                <a:close/>
              </a:path>
            </a:pathLst>
          </a:custGeom>
          <a:solidFill>
            <a:srgbClr val="63758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000" b="1">
                <a:solidFill>
                  <a:srgbClr val="11234E"/>
                </a:solidFill>
              </a:defRPr>
            </a:pPr>
            <a:endParaRPr/>
          </a:p>
        </p:txBody>
      </p:sp>
      <p:sp>
        <p:nvSpPr>
          <p:cNvPr id="165" name="Biurowce"/>
          <p:cNvSpPr txBox="1"/>
          <p:nvPr/>
        </p:nvSpPr>
        <p:spPr>
          <a:xfrm>
            <a:off x="17273987" y="4479167"/>
            <a:ext cx="2153334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Biurowce</a:t>
            </a:r>
          </a:p>
        </p:txBody>
      </p:sp>
      <p:sp>
        <p:nvSpPr>
          <p:cNvPr id="166" name="Obiekty mieszkaniowe"/>
          <p:cNvSpPr txBox="1"/>
          <p:nvPr/>
        </p:nvSpPr>
        <p:spPr>
          <a:xfrm>
            <a:off x="2759869" y="5441058"/>
            <a:ext cx="2856279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Obiekty mieszkaniowe</a:t>
            </a:r>
          </a:p>
        </p:txBody>
      </p:sp>
      <p:sp>
        <p:nvSpPr>
          <p:cNvPr id="167" name="Produkcja"/>
          <p:cNvSpPr txBox="1"/>
          <p:nvPr/>
        </p:nvSpPr>
        <p:spPr>
          <a:xfrm>
            <a:off x="4682895" y="8649574"/>
            <a:ext cx="2153335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Produkcja</a:t>
            </a:r>
          </a:p>
        </p:txBody>
      </p:sp>
      <p:sp>
        <p:nvSpPr>
          <p:cNvPr id="168" name="Administracja…"/>
          <p:cNvSpPr txBox="1"/>
          <p:nvPr/>
        </p:nvSpPr>
        <p:spPr>
          <a:xfrm>
            <a:off x="9501986" y="8997173"/>
            <a:ext cx="3143324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000" b="1">
                <a:solidFill>
                  <a:srgbClr val="11234E"/>
                </a:solidFill>
              </a:defRPr>
            </a:pPr>
            <a:r>
              <a:t>Administracja</a:t>
            </a:r>
          </a:p>
          <a:p>
            <a:pPr>
              <a:defRPr sz="3000" b="1">
                <a:solidFill>
                  <a:srgbClr val="11234E"/>
                </a:solidFill>
              </a:defRPr>
            </a:pPr>
            <a:r>
              <a:t>publiczna</a:t>
            </a:r>
          </a:p>
        </p:txBody>
      </p:sp>
      <p:sp>
        <p:nvSpPr>
          <p:cNvPr id="169" name="Obiekty sportowe"/>
          <p:cNvSpPr txBox="1"/>
          <p:nvPr/>
        </p:nvSpPr>
        <p:spPr>
          <a:xfrm>
            <a:off x="15437263" y="8475946"/>
            <a:ext cx="2019226" cy="10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Obiekty sportowe</a:t>
            </a:r>
          </a:p>
        </p:txBody>
      </p:sp>
      <p:sp>
        <p:nvSpPr>
          <p:cNvPr id="170" name="Hospital"/>
          <p:cNvSpPr/>
          <p:nvPr/>
        </p:nvSpPr>
        <p:spPr>
          <a:xfrm>
            <a:off x="20305608" y="5648728"/>
            <a:ext cx="1404706" cy="109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1" y="0"/>
                </a:moveTo>
                <a:lnTo>
                  <a:pt x="3341" y="3754"/>
                </a:lnTo>
                <a:lnTo>
                  <a:pt x="0" y="3754"/>
                </a:lnTo>
                <a:lnTo>
                  <a:pt x="0" y="21600"/>
                </a:lnTo>
                <a:lnTo>
                  <a:pt x="8297" y="21600"/>
                </a:lnTo>
                <a:lnTo>
                  <a:pt x="8297" y="17275"/>
                </a:lnTo>
                <a:lnTo>
                  <a:pt x="9939" y="17275"/>
                </a:lnTo>
                <a:lnTo>
                  <a:pt x="9939" y="21600"/>
                </a:lnTo>
                <a:lnTo>
                  <a:pt x="11595" y="21600"/>
                </a:lnTo>
                <a:lnTo>
                  <a:pt x="11595" y="17275"/>
                </a:lnTo>
                <a:lnTo>
                  <a:pt x="13239" y="17275"/>
                </a:lnTo>
                <a:lnTo>
                  <a:pt x="13239" y="21600"/>
                </a:lnTo>
                <a:lnTo>
                  <a:pt x="21600" y="21600"/>
                </a:lnTo>
                <a:lnTo>
                  <a:pt x="21600" y="3754"/>
                </a:lnTo>
                <a:lnTo>
                  <a:pt x="18195" y="3754"/>
                </a:lnTo>
                <a:lnTo>
                  <a:pt x="18195" y="0"/>
                </a:lnTo>
                <a:lnTo>
                  <a:pt x="3341" y="0"/>
                </a:lnTo>
                <a:close/>
                <a:moveTo>
                  <a:pt x="4997" y="1938"/>
                </a:moveTo>
                <a:lnTo>
                  <a:pt x="6641" y="1938"/>
                </a:lnTo>
                <a:lnTo>
                  <a:pt x="6641" y="3754"/>
                </a:lnTo>
                <a:lnTo>
                  <a:pt x="4997" y="3754"/>
                </a:lnTo>
                <a:lnTo>
                  <a:pt x="4997" y="1938"/>
                </a:lnTo>
                <a:close/>
                <a:moveTo>
                  <a:pt x="8297" y="1938"/>
                </a:moveTo>
                <a:lnTo>
                  <a:pt x="9939" y="1938"/>
                </a:lnTo>
                <a:lnTo>
                  <a:pt x="9939" y="3754"/>
                </a:lnTo>
                <a:lnTo>
                  <a:pt x="8297" y="3754"/>
                </a:lnTo>
                <a:lnTo>
                  <a:pt x="8297" y="1938"/>
                </a:lnTo>
                <a:close/>
                <a:moveTo>
                  <a:pt x="11595" y="1938"/>
                </a:moveTo>
                <a:lnTo>
                  <a:pt x="13239" y="1938"/>
                </a:lnTo>
                <a:lnTo>
                  <a:pt x="13239" y="3754"/>
                </a:lnTo>
                <a:lnTo>
                  <a:pt x="11595" y="3754"/>
                </a:lnTo>
                <a:lnTo>
                  <a:pt x="11595" y="1938"/>
                </a:lnTo>
                <a:close/>
                <a:moveTo>
                  <a:pt x="14895" y="1938"/>
                </a:moveTo>
                <a:lnTo>
                  <a:pt x="16538" y="1938"/>
                </a:lnTo>
                <a:lnTo>
                  <a:pt x="16538" y="3754"/>
                </a:lnTo>
                <a:lnTo>
                  <a:pt x="14895" y="3754"/>
                </a:lnTo>
                <a:lnTo>
                  <a:pt x="14895" y="1938"/>
                </a:lnTo>
                <a:close/>
                <a:moveTo>
                  <a:pt x="1698" y="5774"/>
                </a:moveTo>
                <a:lnTo>
                  <a:pt x="3341" y="5774"/>
                </a:lnTo>
                <a:lnTo>
                  <a:pt x="3341" y="7590"/>
                </a:lnTo>
                <a:lnTo>
                  <a:pt x="1698" y="7590"/>
                </a:lnTo>
                <a:lnTo>
                  <a:pt x="1698" y="5774"/>
                </a:lnTo>
                <a:close/>
                <a:moveTo>
                  <a:pt x="4997" y="5774"/>
                </a:moveTo>
                <a:lnTo>
                  <a:pt x="6641" y="5774"/>
                </a:lnTo>
                <a:lnTo>
                  <a:pt x="6641" y="7590"/>
                </a:lnTo>
                <a:lnTo>
                  <a:pt x="4997" y="7590"/>
                </a:lnTo>
                <a:lnTo>
                  <a:pt x="4997" y="5774"/>
                </a:lnTo>
                <a:close/>
                <a:moveTo>
                  <a:pt x="8297" y="5774"/>
                </a:moveTo>
                <a:lnTo>
                  <a:pt x="9939" y="5774"/>
                </a:lnTo>
                <a:lnTo>
                  <a:pt x="9939" y="7590"/>
                </a:lnTo>
                <a:lnTo>
                  <a:pt x="8297" y="7590"/>
                </a:lnTo>
                <a:lnTo>
                  <a:pt x="8297" y="5774"/>
                </a:lnTo>
                <a:close/>
                <a:moveTo>
                  <a:pt x="11595" y="5774"/>
                </a:moveTo>
                <a:lnTo>
                  <a:pt x="13239" y="5774"/>
                </a:lnTo>
                <a:lnTo>
                  <a:pt x="13239" y="7590"/>
                </a:lnTo>
                <a:lnTo>
                  <a:pt x="11595" y="7590"/>
                </a:lnTo>
                <a:lnTo>
                  <a:pt x="11595" y="5774"/>
                </a:lnTo>
                <a:close/>
                <a:moveTo>
                  <a:pt x="14895" y="5774"/>
                </a:moveTo>
                <a:lnTo>
                  <a:pt x="16538" y="5774"/>
                </a:lnTo>
                <a:lnTo>
                  <a:pt x="16538" y="7590"/>
                </a:lnTo>
                <a:lnTo>
                  <a:pt x="14895" y="7590"/>
                </a:lnTo>
                <a:lnTo>
                  <a:pt x="14895" y="5774"/>
                </a:lnTo>
                <a:close/>
                <a:moveTo>
                  <a:pt x="18195" y="5774"/>
                </a:moveTo>
                <a:lnTo>
                  <a:pt x="19838" y="5774"/>
                </a:lnTo>
                <a:lnTo>
                  <a:pt x="19838" y="7590"/>
                </a:lnTo>
                <a:lnTo>
                  <a:pt x="18195" y="7590"/>
                </a:lnTo>
                <a:lnTo>
                  <a:pt x="18195" y="5774"/>
                </a:lnTo>
                <a:close/>
                <a:moveTo>
                  <a:pt x="1698" y="9608"/>
                </a:moveTo>
                <a:lnTo>
                  <a:pt x="3341" y="9608"/>
                </a:lnTo>
                <a:lnTo>
                  <a:pt x="3341" y="11424"/>
                </a:lnTo>
                <a:lnTo>
                  <a:pt x="1698" y="11424"/>
                </a:lnTo>
                <a:lnTo>
                  <a:pt x="1698" y="9608"/>
                </a:lnTo>
                <a:close/>
                <a:moveTo>
                  <a:pt x="4997" y="9608"/>
                </a:moveTo>
                <a:lnTo>
                  <a:pt x="6641" y="9608"/>
                </a:lnTo>
                <a:lnTo>
                  <a:pt x="6641" y="11424"/>
                </a:lnTo>
                <a:lnTo>
                  <a:pt x="4997" y="11424"/>
                </a:lnTo>
                <a:lnTo>
                  <a:pt x="4997" y="9608"/>
                </a:lnTo>
                <a:close/>
                <a:moveTo>
                  <a:pt x="14895" y="9608"/>
                </a:moveTo>
                <a:lnTo>
                  <a:pt x="16538" y="9608"/>
                </a:lnTo>
                <a:lnTo>
                  <a:pt x="16538" y="11424"/>
                </a:lnTo>
                <a:lnTo>
                  <a:pt x="14895" y="11424"/>
                </a:lnTo>
                <a:lnTo>
                  <a:pt x="14895" y="9608"/>
                </a:lnTo>
                <a:close/>
                <a:moveTo>
                  <a:pt x="18195" y="9608"/>
                </a:moveTo>
                <a:lnTo>
                  <a:pt x="19838" y="9608"/>
                </a:lnTo>
                <a:lnTo>
                  <a:pt x="19838" y="11424"/>
                </a:lnTo>
                <a:lnTo>
                  <a:pt x="18195" y="11424"/>
                </a:lnTo>
                <a:lnTo>
                  <a:pt x="18195" y="9608"/>
                </a:lnTo>
                <a:close/>
                <a:moveTo>
                  <a:pt x="10799" y="9711"/>
                </a:moveTo>
                <a:cubicBezTo>
                  <a:pt x="11937" y="9711"/>
                  <a:pt x="12861" y="10893"/>
                  <a:pt x="12861" y="12350"/>
                </a:cubicBezTo>
                <a:cubicBezTo>
                  <a:pt x="12861" y="13806"/>
                  <a:pt x="11937" y="14988"/>
                  <a:pt x="10799" y="14988"/>
                </a:cubicBezTo>
                <a:cubicBezTo>
                  <a:pt x="9661" y="14988"/>
                  <a:pt x="8739" y="13806"/>
                  <a:pt x="8739" y="12350"/>
                </a:cubicBezTo>
                <a:cubicBezTo>
                  <a:pt x="8739" y="10893"/>
                  <a:pt x="9661" y="9711"/>
                  <a:pt x="10799" y="9711"/>
                </a:cubicBezTo>
                <a:close/>
                <a:moveTo>
                  <a:pt x="10314" y="10706"/>
                </a:moveTo>
                <a:lnTo>
                  <a:pt x="10314" y="11729"/>
                </a:lnTo>
                <a:lnTo>
                  <a:pt x="9515" y="11729"/>
                </a:lnTo>
                <a:lnTo>
                  <a:pt x="9515" y="12970"/>
                </a:lnTo>
                <a:lnTo>
                  <a:pt x="10314" y="12970"/>
                </a:lnTo>
                <a:lnTo>
                  <a:pt x="10314" y="13993"/>
                </a:lnTo>
                <a:lnTo>
                  <a:pt x="11284" y="13993"/>
                </a:lnTo>
                <a:lnTo>
                  <a:pt x="11284" y="12970"/>
                </a:lnTo>
                <a:lnTo>
                  <a:pt x="12083" y="12970"/>
                </a:lnTo>
                <a:lnTo>
                  <a:pt x="12083" y="11729"/>
                </a:lnTo>
                <a:lnTo>
                  <a:pt x="11284" y="11729"/>
                </a:lnTo>
                <a:lnTo>
                  <a:pt x="11284" y="10706"/>
                </a:lnTo>
                <a:lnTo>
                  <a:pt x="10314" y="10706"/>
                </a:lnTo>
                <a:close/>
                <a:moveTo>
                  <a:pt x="1698" y="13442"/>
                </a:moveTo>
                <a:lnTo>
                  <a:pt x="3341" y="13442"/>
                </a:lnTo>
                <a:lnTo>
                  <a:pt x="3341" y="15257"/>
                </a:lnTo>
                <a:lnTo>
                  <a:pt x="1698" y="15257"/>
                </a:lnTo>
                <a:lnTo>
                  <a:pt x="1698" y="13442"/>
                </a:lnTo>
                <a:close/>
                <a:moveTo>
                  <a:pt x="4997" y="13442"/>
                </a:moveTo>
                <a:lnTo>
                  <a:pt x="6641" y="13442"/>
                </a:lnTo>
                <a:lnTo>
                  <a:pt x="6641" y="15257"/>
                </a:lnTo>
                <a:lnTo>
                  <a:pt x="4997" y="15257"/>
                </a:lnTo>
                <a:lnTo>
                  <a:pt x="4997" y="13442"/>
                </a:lnTo>
                <a:close/>
                <a:moveTo>
                  <a:pt x="14895" y="13442"/>
                </a:moveTo>
                <a:lnTo>
                  <a:pt x="16538" y="13442"/>
                </a:lnTo>
                <a:lnTo>
                  <a:pt x="16538" y="15257"/>
                </a:lnTo>
                <a:lnTo>
                  <a:pt x="14895" y="15257"/>
                </a:lnTo>
                <a:lnTo>
                  <a:pt x="14895" y="13442"/>
                </a:lnTo>
                <a:close/>
                <a:moveTo>
                  <a:pt x="18195" y="13442"/>
                </a:moveTo>
                <a:lnTo>
                  <a:pt x="19838" y="13442"/>
                </a:lnTo>
                <a:lnTo>
                  <a:pt x="19838" y="15257"/>
                </a:lnTo>
                <a:lnTo>
                  <a:pt x="18195" y="15257"/>
                </a:lnTo>
                <a:lnTo>
                  <a:pt x="18195" y="13442"/>
                </a:lnTo>
                <a:close/>
                <a:moveTo>
                  <a:pt x="1698" y="17275"/>
                </a:moveTo>
                <a:lnTo>
                  <a:pt x="3341" y="17275"/>
                </a:lnTo>
                <a:lnTo>
                  <a:pt x="3341" y="19091"/>
                </a:lnTo>
                <a:lnTo>
                  <a:pt x="1698" y="19091"/>
                </a:lnTo>
                <a:lnTo>
                  <a:pt x="1698" y="17275"/>
                </a:lnTo>
                <a:close/>
                <a:moveTo>
                  <a:pt x="4997" y="17275"/>
                </a:moveTo>
                <a:lnTo>
                  <a:pt x="6641" y="17275"/>
                </a:lnTo>
                <a:lnTo>
                  <a:pt x="6641" y="19091"/>
                </a:lnTo>
                <a:lnTo>
                  <a:pt x="4997" y="19091"/>
                </a:lnTo>
                <a:lnTo>
                  <a:pt x="4997" y="17275"/>
                </a:lnTo>
                <a:close/>
                <a:moveTo>
                  <a:pt x="14895" y="17275"/>
                </a:moveTo>
                <a:lnTo>
                  <a:pt x="16538" y="17275"/>
                </a:lnTo>
                <a:lnTo>
                  <a:pt x="16538" y="19091"/>
                </a:lnTo>
                <a:lnTo>
                  <a:pt x="14895" y="19091"/>
                </a:lnTo>
                <a:lnTo>
                  <a:pt x="14895" y="17275"/>
                </a:lnTo>
                <a:close/>
                <a:moveTo>
                  <a:pt x="18195" y="17275"/>
                </a:moveTo>
                <a:lnTo>
                  <a:pt x="19838" y="17275"/>
                </a:lnTo>
                <a:lnTo>
                  <a:pt x="19838" y="19091"/>
                </a:lnTo>
                <a:lnTo>
                  <a:pt x="18195" y="19091"/>
                </a:lnTo>
                <a:lnTo>
                  <a:pt x="18195" y="17275"/>
                </a:lnTo>
                <a:close/>
              </a:path>
            </a:pathLst>
          </a:custGeom>
          <a:solidFill>
            <a:srgbClr val="9BC2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000" b="1">
                <a:solidFill>
                  <a:srgbClr val="11234E"/>
                </a:solidFill>
              </a:defRPr>
            </a:pPr>
            <a:endParaRPr/>
          </a:p>
        </p:txBody>
      </p:sp>
      <p:sp>
        <p:nvSpPr>
          <p:cNvPr id="171" name="Szpitale"/>
          <p:cNvSpPr txBox="1"/>
          <p:nvPr/>
        </p:nvSpPr>
        <p:spPr>
          <a:xfrm>
            <a:off x="19998348" y="7105690"/>
            <a:ext cx="2019226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Szpitale</a:t>
            </a:r>
          </a:p>
        </p:txBody>
      </p:sp>
      <p:sp>
        <p:nvSpPr>
          <p:cNvPr id="172" name="Shop"/>
          <p:cNvSpPr/>
          <p:nvPr/>
        </p:nvSpPr>
        <p:spPr>
          <a:xfrm>
            <a:off x="11779917" y="1804176"/>
            <a:ext cx="1384490" cy="1129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01" y="0"/>
                </a:moveTo>
                <a:lnTo>
                  <a:pt x="5901" y="3628"/>
                </a:lnTo>
                <a:lnTo>
                  <a:pt x="7055" y="3628"/>
                </a:lnTo>
                <a:lnTo>
                  <a:pt x="7055" y="4787"/>
                </a:lnTo>
                <a:lnTo>
                  <a:pt x="2174" y="4787"/>
                </a:lnTo>
                <a:lnTo>
                  <a:pt x="0" y="9742"/>
                </a:lnTo>
                <a:cubicBezTo>
                  <a:pt x="0" y="10276"/>
                  <a:pt x="355" y="10709"/>
                  <a:pt x="791" y="10709"/>
                </a:cubicBezTo>
                <a:cubicBezTo>
                  <a:pt x="1168" y="10709"/>
                  <a:pt x="1481" y="10387"/>
                  <a:pt x="1560" y="9955"/>
                </a:cubicBezTo>
                <a:cubicBezTo>
                  <a:pt x="1639" y="10387"/>
                  <a:pt x="1954" y="10709"/>
                  <a:pt x="2331" y="10709"/>
                </a:cubicBezTo>
                <a:cubicBezTo>
                  <a:pt x="2707" y="10709"/>
                  <a:pt x="3021" y="10387"/>
                  <a:pt x="3100" y="9955"/>
                </a:cubicBezTo>
                <a:cubicBezTo>
                  <a:pt x="3179" y="10387"/>
                  <a:pt x="3494" y="10709"/>
                  <a:pt x="3871" y="10709"/>
                </a:cubicBezTo>
                <a:cubicBezTo>
                  <a:pt x="4247" y="10709"/>
                  <a:pt x="4561" y="10387"/>
                  <a:pt x="4640" y="9955"/>
                </a:cubicBezTo>
                <a:cubicBezTo>
                  <a:pt x="4719" y="10387"/>
                  <a:pt x="5034" y="10709"/>
                  <a:pt x="5411" y="10709"/>
                </a:cubicBezTo>
                <a:cubicBezTo>
                  <a:pt x="5787" y="10709"/>
                  <a:pt x="6101" y="10387"/>
                  <a:pt x="6180" y="9955"/>
                </a:cubicBezTo>
                <a:cubicBezTo>
                  <a:pt x="6259" y="10387"/>
                  <a:pt x="6574" y="10709"/>
                  <a:pt x="6950" y="10709"/>
                </a:cubicBezTo>
                <a:cubicBezTo>
                  <a:pt x="7327" y="10709"/>
                  <a:pt x="7642" y="10387"/>
                  <a:pt x="7721" y="9955"/>
                </a:cubicBezTo>
                <a:cubicBezTo>
                  <a:pt x="7800" y="10387"/>
                  <a:pt x="8114" y="10709"/>
                  <a:pt x="8490" y="10709"/>
                </a:cubicBezTo>
                <a:cubicBezTo>
                  <a:pt x="8867" y="10709"/>
                  <a:pt x="9182" y="10387"/>
                  <a:pt x="9261" y="9955"/>
                </a:cubicBezTo>
                <a:cubicBezTo>
                  <a:pt x="9340" y="10387"/>
                  <a:pt x="9654" y="10709"/>
                  <a:pt x="10030" y="10709"/>
                </a:cubicBezTo>
                <a:cubicBezTo>
                  <a:pt x="10407" y="10709"/>
                  <a:pt x="10722" y="10387"/>
                  <a:pt x="10801" y="9955"/>
                </a:cubicBezTo>
                <a:cubicBezTo>
                  <a:pt x="10880" y="10387"/>
                  <a:pt x="11193" y="10709"/>
                  <a:pt x="11570" y="10709"/>
                </a:cubicBezTo>
                <a:cubicBezTo>
                  <a:pt x="11946" y="10709"/>
                  <a:pt x="12262" y="10387"/>
                  <a:pt x="12341" y="9955"/>
                </a:cubicBezTo>
                <a:cubicBezTo>
                  <a:pt x="12420" y="10387"/>
                  <a:pt x="12733" y="10709"/>
                  <a:pt x="13110" y="10709"/>
                </a:cubicBezTo>
                <a:cubicBezTo>
                  <a:pt x="13486" y="10709"/>
                  <a:pt x="13801" y="10387"/>
                  <a:pt x="13881" y="9955"/>
                </a:cubicBezTo>
                <a:cubicBezTo>
                  <a:pt x="13960" y="10387"/>
                  <a:pt x="14273" y="10709"/>
                  <a:pt x="14650" y="10709"/>
                </a:cubicBezTo>
                <a:cubicBezTo>
                  <a:pt x="15026" y="10709"/>
                  <a:pt x="15341" y="10387"/>
                  <a:pt x="15420" y="9955"/>
                </a:cubicBezTo>
                <a:cubicBezTo>
                  <a:pt x="15499" y="10387"/>
                  <a:pt x="15815" y="10709"/>
                  <a:pt x="16191" y="10709"/>
                </a:cubicBezTo>
                <a:cubicBezTo>
                  <a:pt x="16568" y="10709"/>
                  <a:pt x="16881" y="10387"/>
                  <a:pt x="16960" y="9955"/>
                </a:cubicBezTo>
                <a:cubicBezTo>
                  <a:pt x="17039" y="10387"/>
                  <a:pt x="17354" y="10709"/>
                  <a:pt x="17731" y="10709"/>
                </a:cubicBezTo>
                <a:cubicBezTo>
                  <a:pt x="18107" y="10709"/>
                  <a:pt x="18421" y="10387"/>
                  <a:pt x="18500" y="9955"/>
                </a:cubicBezTo>
                <a:cubicBezTo>
                  <a:pt x="18579" y="10387"/>
                  <a:pt x="18894" y="10709"/>
                  <a:pt x="19271" y="10709"/>
                </a:cubicBezTo>
                <a:cubicBezTo>
                  <a:pt x="19647" y="10709"/>
                  <a:pt x="19961" y="10387"/>
                  <a:pt x="20040" y="9955"/>
                </a:cubicBezTo>
                <a:cubicBezTo>
                  <a:pt x="20119" y="10387"/>
                  <a:pt x="20434" y="10709"/>
                  <a:pt x="20811" y="10709"/>
                </a:cubicBezTo>
                <a:cubicBezTo>
                  <a:pt x="21247" y="10709"/>
                  <a:pt x="21600" y="10276"/>
                  <a:pt x="21600" y="9742"/>
                </a:cubicBezTo>
                <a:lnTo>
                  <a:pt x="19428" y="4787"/>
                </a:lnTo>
                <a:lnTo>
                  <a:pt x="14545" y="4787"/>
                </a:lnTo>
                <a:lnTo>
                  <a:pt x="14545" y="3628"/>
                </a:lnTo>
                <a:lnTo>
                  <a:pt x="15699" y="3628"/>
                </a:lnTo>
                <a:lnTo>
                  <a:pt x="15699" y="0"/>
                </a:lnTo>
                <a:lnTo>
                  <a:pt x="5901" y="0"/>
                </a:lnTo>
                <a:close/>
                <a:moveTo>
                  <a:pt x="7876" y="3628"/>
                </a:moveTo>
                <a:lnTo>
                  <a:pt x="13724" y="3628"/>
                </a:lnTo>
                <a:lnTo>
                  <a:pt x="13724" y="4787"/>
                </a:lnTo>
                <a:lnTo>
                  <a:pt x="7876" y="4787"/>
                </a:lnTo>
                <a:lnTo>
                  <a:pt x="7876" y="3628"/>
                </a:lnTo>
                <a:close/>
                <a:moveTo>
                  <a:pt x="1224" y="11763"/>
                </a:moveTo>
                <a:lnTo>
                  <a:pt x="1224" y="19095"/>
                </a:lnTo>
                <a:lnTo>
                  <a:pt x="9484" y="19095"/>
                </a:lnTo>
                <a:lnTo>
                  <a:pt x="9484" y="13117"/>
                </a:lnTo>
                <a:lnTo>
                  <a:pt x="12116" y="13117"/>
                </a:lnTo>
                <a:lnTo>
                  <a:pt x="12116" y="19095"/>
                </a:lnTo>
                <a:lnTo>
                  <a:pt x="20377" y="19095"/>
                </a:lnTo>
                <a:lnTo>
                  <a:pt x="20377" y="11763"/>
                </a:lnTo>
                <a:lnTo>
                  <a:pt x="1224" y="11763"/>
                </a:lnTo>
                <a:close/>
                <a:moveTo>
                  <a:pt x="2371" y="13117"/>
                </a:moveTo>
                <a:lnTo>
                  <a:pt x="5004" y="13117"/>
                </a:lnTo>
                <a:lnTo>
                  <a:pt x="5004" y="16302"/>
                </a:lnTo>
                <a:lnTo>
                  <a:pt x="2371" y="16302"/>
                </a:lnTo>
                <a:lnTo>
                  <a:pt x="2371" y="13117"/>
                </a:lnTo>
                <a:close/>
                <a:moveTo>
                  <a:pt x="5928" y="13117"/>
                </a:moveTo>
                <a:lnTo>
                  <a:pt x="8561" y="13117"/>
                </a:lnTo>
                <a:lnTo>
                  <a:pt x="8561" y="16302"/>
                </a:lnTo>
                <a:lnTo>
                  <a:pt x="5928" y="16302"/>
                </a:lnTo>
                <a:lnTo>
                  <a:pt x="5928" y="13117"/>
                </a:lnTo>
                <a:close/>
                <a:moveTo>
                  <a:pt x="13041" y="13117"/>
                </a:moveTo>
                <a:lnTo>
                  <a:pt x="15673" y="13117"/>
                </a:lnTo>
                <a:lnTo>
                  <a:pt x="15673" y="16302"/>
                </a:lnTo>
                <a:lnTo>
                  <a:pt x="13041" y="16302"/>
                </a:lnTo>
                <a:lnTo>
                  <a:pt x="13041" y="13117"/>
                </a:lnTo>
                <a:close/>
                <a:moveTo>
                  <a:pt x="16598" y="13117"/>
                </a:moveTo>
                <a:lnTo>
                  <a:pt x="19230" y="13117"/>
                </a:lnTo>
                <a:lnTo>
                  <a:pt x="19230" y="16302"/>
                </a:lnTo>
                <a:lnTo>
                  <a:pt x="16598" y="16302"/>
                </a:lnTo>
                <a:lnTo>
                  <a:pt x="16598" y="13117"/>
                </a:lnTo>
                <a:close/>
                <a:moveTo>
                  <a:pt x="11270" y="15428"/>
                </a:moveTo>
                <a:lnTo>
                  <a:pt x="11270" y="17177"/>
                </a:lnTo>
                <a:lnTo>
                  <a:pt x="11764" y="17177"/>
                </a:lnTo>
                <a:lnTo>
                  <a:pt x="11764" y="15428"/>
                </a:lnTo>
                <a:lnTo>
                  <a:pt x="11270" y="15428"/>
                </a:lnTo>
                <a:close/>
                <a:moveTo>
                  <a:pt x="19" y="20290"/>
                </a:moveTo>
                <a:lnTo>
                  <a:pt x="19" y="21600"/>
                </a:lnTo>
                <a:lnTo>
                  <a:pt x="21581" y="21600"/>
                </a:lnTo>
                <a:lnTo>
                  <a:pt x="21581" y="20290"/>
                </a:lnTo>
                <a:lnTo>
                  <a:pt x="19" y="20290"/>
                </a:lnTo>
                <a:close/>
              </a:path>
            </a:pathLst>
          </a:custGeom>
          <a:solidFill>
            <a:srgbClr val="89A2C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000" b="1">
                <a:solidFill>
                  <a:srgbClr val="11234E"/>
                </a:solidFill>
              </a:defRPr>
            </a:pPr>
            <a:endParaRPr/>
          </a:p>
        </p:txBody>
      </p:sp>
      <p:sp>
        <p:nvSpPr>
          <p:cNvPr id="173" name="Centra Handlowe"/>
          <p:cNvSpPr txBox="1"/>
          <p:nvPr/>
        </p:nvSpPr>
        <p:spPr>
          <a:xfrm>
            <a:off x="11497155" y="3060405"/>
            <a:ext cx="1924613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Centra Handlowe</a:t>
            </a:r>
          </a:p>
        </p:txBody>
      </p:sp>
      <p:sp>
        <p:nvSpPr>
          <p:cNvPr id="174" name="Obiekty rozrywkowe"/>
          <p:cNvSpPr txBox="1"/>
          <p:nvPr/>
        </p:nvSpPr>
        <p:spPr>
          <a:xfrm>
            <a:off x="8035068" y="5614926"/>
            <a:ext cx="2367328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Obiekty rozrywkowe</a:t>
            </a:r>
          </a:p>
        </p:txBody>
      </p:sp>
      <p:sp>
        <p:nvSpPr>
          <p:cNvPr id="175" name="Muzea"/>
          <p:cNvSpPr txBox="1"/>
          <p:nvPr/>
        </p:nvSpPr>
        <p:spPr>
          <a:xfrm>
            <a:off x="14072765" y="5898011"/>
            <a:ext cx="1924613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Muzea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Utrzymanie nieruchomości - ang. Facilities Management (FM)"/>
          <p:cNvSpPr txBox="1"/>
          <p:nvPr/>
        </p:nvSpPr>
        <p:spPr>
          <a:xfrm>
            <a:off x="1023754" y="1009879"/>
            <a:ext cx="22626673" cy="1046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Utrzymanie nieruchomości - ang. Facilities Management (FM)</a:t>
            </a:r>
          </a:p>
        </p:txBody>
      </p:sp>
      <p:sp>
        <p:nvSpPr>
          <p:cNvPr id="178" name="Police Hat"/>
          <p:cNvSpPr/>
          <p:nvPr/>
        </p:nvSpPr>
        <p:spPr>
          <a:xfrm>
            <a:off x="2672412" y="3551419"/>
            <a:ext cx="1664003" cy="12027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7" extrusionOk="0">
                <a:moveTo>
                  <a:pt x="10797" y="0"/>
                </a:moveTo>
                <a:cubicBezTo>
                  <a:pt x="10667" y="-3"/>
                  <a:pt x="10536" y="55"/>
                  <a:pt x="10420" y="174"/>
                </a:cubicBezTo>
                <a:cubicBezTo>
                  <a:pt x="7885" y="2832"/>
                  <a:pt x="4828" y="1395"/>
                  <a:pt x="3951" y="3078"/>
                </a:cubicBezTo>
                <a:cubicBezTo>
                  <a:pt x="2611" y="5729"/>
                  <a:pt x="0" y="5617"/>
                  <a:pt x="0" y="6689"/>
                </a:cubicBezTo>
                <a:cubicBezTo>
                  <a:pt x="0" y="7970"/>
                  <a:pt x="1605" y="7084"/>
                  <a:pt x="2111" y="8842"/>
                </a:cubicBezTo>
                <a:cubicBezTo>
                  <a:pt x="2488" y="10152"/>
                  <a:pt x="2999" y="10531"/>
                  <a:pt x="3268" y="10642"/>
                </a:cubicBezTo>
                <a:cubicBezTo>
                  <a:pt x="3376" y="10687"/>
                  <a:pt x="3445" y="10822"/>
                  <a:pt x="3445" y="10971"/>
                </a:cubicBezTo>
                <a:lnTo>
                  <a:pt x="3445" y="13986"/>
                </a:lnTo>
                <a:cubicBezTo>
                  <a:pt x="3445" y="14105"/>
                  <a:pt x="3424" y="14224"/>
                  <a:pt x="3376" y="14328"/>
                </a:cubicBezTo>
                <a:cubicBezTo>
                  <a:pt x="825" y="20091"/>
                  <a:pt x="7929" y="21597"/>
                  <a:pt x="10803" y="21597"/>
                </a:cubicBezTo>
                <a:cubicBezTo>
                  <a:pt x="13678" y="21597"/>
                  <a:pt x="20792" y="20085"/>
                  <a:pt x="18224" y="14314"/>
                </a:cubicBezTo>
                <a:cubicBezTo>
                  <a:pt x="18176" y="14210"/>
                  <a:pt x="18155" y="14091"/>
                  <a:pt x="18155" y="13972"/>
                </a:cubicBezTo>
                <a:lnTo>
                  <a:pt x="18155" y="10933"/>
                </a:lnTo>
                <a:cubicBezTo>
                  <a:pt x="18155" y="10792"/>
                  <a:pt x="18213" y="10667"/>
                  <a:pt x="18305" y="10615"/>
                </a:cubicBezTo>
                <a:cubicBezTo>
                  <a:pt x="18553" y="10473"/>
                  <a:pt x="19053" y="10056"/>
                  <a:pt x="19489" y="8835"/>
                </a:cubicBezTo>
                <a:cubicBezTo>
                  <a:pt x="20092" y="7144"/>
                  <a:pt x="21600" y="7963"/>
                  <a:pt x="21600" y="6682"/>
                </a:cubicBezTo>
                <a:cubicBezTo>
                  <a:pt x="21595" y="5513"/>
                  <a:pt x="18984" y="5736"/>
                  <a:pt x="17649" y="3085"/>
                </a:cubicBezTo>
                <a:cubicBezTo>
                  <a:pt x="16772" y="1402"/>
                  <a:pt x="13682" y="2968"/>
                  <a:pt x="11168" y="191"/>
                </a:cubicBezTo>
                <a:cubicBezTo>
                  <a:pt x="11055" y="68"/>
                  <a:pt x="10926" y="3"/>
                  <a:pt x="10797" y="0"/>
                </a:cubicBezTo>
                <a:close/>
                <a:moveTo>
                  <a:pt x="10797" y="3637"/>
                </a:moveTo>
                <a:cubicBezTo>
                  <a:pt x="10821" y="3637"/>
                  <a:pt x="10846" y="3651"/>
                  <a:pt x="10862" y="3681"/>
                </a:cubicBezTo>
                <a:cubicBezTo>
                  <a:pt x="10997" y="3926"/>
                  <a:pt x="11357" y="4353"/>
                  <a:pt x="12073" y="3876"/>
                </a:cubicBezTo>
                <a:cubicBezTo>
                  <a:pt x="12132" y="3839"/>
                  <a:pt x="12196" y="3845"/>
                  <a:pt x="12245" y="3897"/>
                </a:cubicBezTo>
                <a:lnTo>
                  <a:pt x="12934" y="4642"/>
                </a:lnTo>
                <a:cubicBezTo>
                  <a:pt x="12972" y="4679"/>
                  <a:pt x="12977" y="4755"/>
                  <a:pt x="12945" y="4807"/>
                </a:cubicBezTo>
                <a:cubicBezTo>
                  <a:pt x="12815" y="5023"/>
                  <a:pt x="12520" y="5619"/>
                  <a:pt x="12692" y="6333"/>
                </a:cubicBezTo>
                <a:cubicBezTo>
                  <a:pt x="12913" y="7242"/>
                  <a:pt x="13424" y="8172"/>
                  <a:pt x="12864" y="9535"/>
                </a:cubicBezTo>
                <a:cubicBezTo>
                  <a:pt x="12304" y="10905"/>
                  <a:pt x="11437" y="9675"/>
                  <a:pt x="10850" y="11045"/>
                </a:cubicBezTo>
                <a:cubicBezTo>
                  <a:pt x="10829" y="11097"/>
                  <a:pt x="10771" y="11097"/>
                  <a:pt x="10750" y="11045"/>
                </a:cubicBezTo>
                <a:cubicBezTo>
                  <a:pt x="10163" y="9682"/>
                  <a:pt x="9301" y="10912"/>
                  <a:pt x="8736" y="9535"/>
                </a:cubicBezTo>
                <a:cubicBezTo>
                  <a:pt x="8176" y="8165"/>
                  <a:pt x="8687" y="7242"/>
                  <a:pt x="8903" y="6333"/>
                </a:cubicBezTo>
                <a:cubicBezTo>
                  <a:pt x="9075" y="5619"/>
                  <a:pt x="8780" y="5023"/>
                  <a:pt x="8650" y="4807"/>
                </a:cubicBezTo>
                <a:cubicBezTo>
                  <a:pt x="8624" y="4755"/>
                  <a:pt x="8628" y="4686"/>
                  <a:pt x="8661" y="4642"/>
                </a:cubicBezTo>
                <a:lnTo>
                  <a:pt x="9350" y="3897"/>
                </a:lnTo>
                <a:cubicBezTo>
                  <a:pt x="9399" y="3845"/>
                  <a:pt x="9468" y="3832"/>
                  <a:pt x="9522" y="3876"/>
                </a:cubicBezTo>
                <a:cubicBezTo>
                  <a:pt x="10238" y="4353"/>
                  <a:pt x="10598" y="3919"/>
                  <a:pt x="10733" y="3681"/>
                </a:cubicBezTo>
                <a:cubicBezTo>
                  <a:pt x="10749" y="3651"/>
                  <a:pt x="10772" y="3637"/>
                  <a:pt x="10797" y="3637"/>
                </a:cubicBezTo>
                <a:close/>
              </a:path>
            </a:pathLst>
          </a:custGeom>
          <a:solidFill>
            <a:srgbClr val="7C969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9" name="Hard Hat"/>
          <p:cNvSpPr/>
          <p:nvPr/>
        </p:nvSpPr>
        <p:spPr>
          <a:xfrm>
            <a:off x="20179696" y="3188503"/>
            <a:ext cx="1143196" cy="1375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0" h="21518" extrusionOk="0">
                <a:moveTo>
                  <a:pt x="9244" y="4"/>
                </a:moveTo>
                <a:cubicBezTo>
                  <a:pt x="5439" y="89"/>
                  <a:pt x="689" y="3406"/>
                  <a:pt x="842" y="8320"/>
                </a:cubicBezTo>
                <a:cubicBezTo>
                  <a:pt x="61" y="9004"/>
                  <a:pt x="-415" y="9826"/>
                  <a:pt x="501" y="9829"/>
                </a:cubicBezTo>
                <a:cubicBezTo>
                  <a:pt x="1190" y="9832"/>
                  <a:pt x="19460" y="9829"/>
                  <a:pt x="20659" y="9829"/>
                </a:cubicBezTo>
                <a:cubicBezTo>
                  <a:pt x="21078" y="9829"/>
                  <a:pt x="21185" y="9479"/>
                  <a:pt x="20752" y="9159"/>
                </a:cubicBezTo>
                <a:cubicBezTo>
                  <a:pt x="20319" y="8839"/>
                  <a:pt x="18764" y="7947"/>
                  <a:pt x="18118" y="7601"/>
                </a:cubicBezTo>
                <a:cubicBezTo>
                  <a:pt x="18064" y="5863"/>
                  <a:pt x="16627" y="3075"/>
                  <a:pt x="16219" y="2702"/>
                </a:cubicBezTo>
                <a:cubicBezTo>
                  <a:pt x="15788" y="2442"/>
                  <a:pt x="15205" y="2330"/>
                  <a:pt x="15205" y="2330"/>
                </a:cubicBezTo>
                <a:lnTo>
                  <a:pt x="14948" y="1292"/>
                </a:lnTo>
                <a:cubicBezTo>
                  <a:pt x="14948" y="1292"/>
                  <a:pt x="13050" y="-82"/>
                  <a:pt x="9244" y="4"/>
                </a:cubicBezTo>
                <a:close/>
                <a:moveTo>
                  <a:pt x="1996" y="10240"/>
                </a:moveTo>
                <a:cubicBezTo>
                  <a:pt x="2002" y="10434"/>
                  <a:pt x="2014" y="10625"/>
                  <a:pt x="2034" y="10813"/>
                </a:cubicBezTo>
                <a:cubicBezTo>
                  <a:pt x="2471" y="10713"/>
                  <a:pt x="2959" y="10599"/>
                  <a:pt x="3311" y="10513"/>
                </a:cubicBezTo>
                <a:cubicBezTo>
                  <a:pt x="3518" y="10463"/>
                  <a:pt x="3634" y="10387"/>
                  <a:pt x="3632" y="10301"/>
                </a:cubicBezTo>
                <a:lnTo>
                  <a:pt x="3608" y="10240"/>
                </a:lnTo>
                <a:lnTo>
                  <a:pt x="1996" y="10240"/>
                </a:lnTo>
                <a:close/>
                <a:moveTo>
                  <a:pt x="4139" y="10240"/>
                </a:moveTo>
                <a:cubicBezTo>
                  <a:pt x="4153" y="10345"/>
                  <a:pt x="4162" y="10759"/>
                  <a:pt x="3452" y="10931"/>
                </a:cubicBezTo>
                <a:cubicBezTo>
                  <a:pt x="2635" y="11129"/>
                  <a:pt x="1123" y="11468"/>
                  <a:pt x="1123" y="11468"/>
                </a:cubicBezTo>
                <a:lnTo>
                  <a:pt x="1757" y="13228"/>
                </a:lnTo>
                <a:lnTo>
                  <a:pt x="13165" y="10240"/>
                </a:lnTo>
                <a:lnTo>
                  <a:pt x="4139" y="10240"/>
                </a:lnTo>
                <a:close/>
                <a:moveTo>
                  <a:pt x="14900" y="10240"/>
                </a:moveTo>
                <a:lnTo>
                  <a:pt x="14266" y="10407"/>
                </a:lnTo>
                <a:lnTo>
                  <a:pt x="2737" y="13425"/>
                </a:lnTo>
                <a:cubicBezTo>
                  <a:pt x="3404" y="15068"/>
                  <a:pt x="4316" y="16511"/>
                  <a:pt x="4563" y="17863"/>
                </a:cubicBezTo>
                <a:cubicBezTo>
                  <a:pt x="4966" y="20067"/>
                  <a:pt x="3119" y="21518"/>
                  <a:pt x="3119" y="21518"/>
                </a:cubicBezTo>
                <a:lnTo>
                  <a:pt x="12443" y="21518"/>
                </a:lnTo>
                <a:cubicBezTo>
                  <a:pt x="13033" y="18812"/>
                  <a:pt x="14155" y="19308"/>
                  <a:pt x="15134" y="19283"/>
                </a:cubicBezTo>
                <a:cubicBezTo>
                  <a:pt x="16113" y="19259"/>
                  <a:pt x="17322" y="19014"/>
                  <a:pt x="17120" y="17900"/>
                </a:cubicBezTo>
                <a:cubicBezTo>
                  <a:pt x="16985" y="17155"/>
                  <a:pt x="17153" y="16918"/>
                  <a:pt x="17484" y="16523"/>
                </a:cubicBezTo>
                <a:cubicBezTo>
                  <a:pt x="17816" y="16128"/>
                  <a:pt x="17156" y="15773"/>
                  <a:pt x="17156" y="15773"/>
                </a:cubicBezTo>
                <a:lnTo>
                  <a:pt x="17538" y="15588"/>
                </a:lnTo>
                <a:cubicBezTo>
                  <a:pt x="17720" y="15500"/>
                  <a:pt x="17812" y="15322"/>
                  <a:pt x="17766" y="15148"/>
                </a:cubicBezTo>
                <a:cubicBezTo>
                  <a:pt x="17747" y="15079"/>
                  <a:pt x="17727" y="14994"/>
                  <a:pt x="17702" y="14892"/>
                </a:cubicBezTo>
                <a:cubicBezTo>
                  <a:pt x="17620" y="14550"/>
                  <a:pt x="17798" y="14255"/>
                  <a:pt x="18132" y="14149"/>
                </a:cubicBezTo>
                <a:cubicBezTo>
                  <a:pt x="18431" y="14055"/>
                  <a:pt x="18645" y="13927"/>
                  <a:pt x="18795" y="13804"/>
                </a:cubicBezTo>
                <a:cubicBezTo>
                  <a:pt x="18999" y="13637"/>
                  <a:pt x="18997" y="13350"/>
                  <a:pt x="18845" y="13147"/>
                </a:cubicBezTo>
                <a:cubicBezTo>
                  <a:pt x="18291" y="12406"/>
                  <a:pt x="17726" y="11593"/>
                  <a:pt x="17336" y="11069"/>
                </a:cubicBezTo>
                <a:cubicBezTo>
                  <a:pt x="17098" y="10750"/>
                  <a:pt x="17117" y="10492"/>
                  <a:pt x="17201" y="10240"/>
                </a:cubicBezTo>
                <a:lnTo>
                  <a:pt x="14900" y="10240"/>
                </a:lnTo>
                <a:close/>
                <a:moveTo>
                  <a:pt x="5775" y="11030"/>
                </a:moveTo>
                <a:cubicBezTo>
                  <a:pt x="5870" y="11039"/>
                  <a:pt x="5955" y="11094"/>
                  <a:pt x="5985" y="11177"/>
                </a:cubicBezTo>
                <a:cubicBezTo>
                  <a:pt x="6024" y="11287"/>
                  <a:pt x="5950" y="11404"/>
                  <a:pt x="5820" y="11438"/>
                </a:cubicBezTo>
                <a:cubicBezTo>
                  <a:pt x="5691" y="11472"/>
                  <a:pt x="5553" y="11409"/>
                  <a:pt x="5514" y="11298"/>
                </a:cubicBezTo>
                <a:cubicBezTo>
                  <a:pt x="5474" y="11188"/>
                  <a:pt x="5548" y="11071"/>
                  <a:pt x="5678" y="11037"/>
                </a:cubicBezTo>
                <a:cubicBezTo>
                  <a:pt x="5710" y="11029"/>
                  <a:pt x="5743" y="11027"/>
                  <a:pt x="5775" y="11030"/>
                </a:cubicBezTo>
                <a:close/>
                <a:moveTo>
                  <a:pt x="4911" y="11253"/>
                </a:moveTo>
                <a:cubicBezTo>
                  <a:pt x="5007" y="11261"/>
                  <a:pt x="5092" y="11318"/>
                  <a:pt x="5121" y="11401"/>
                </a:cubicBezTo>
                <a:cubicBezTo>
                  <a:pt x="5161" y="11511"/>
                  <a:pt x="5089" y="11627"/>
                  <a:pt x="4959" y="11660"/>
                </a:cubicBezTo>
                <a:cubicBezTo>
                  <a:pt x="4829" y="11694"/>
                  <a:pt x="4692" y="11633"/>
                  <a:pt x="4652" y="11522"/>
                </a:cubicBezTo>
                <a:cubicBezTo>
                  <a:pt x="4613" y="11412"/>
                  <a:pt x="4685" y="11295"/>
                  <a:pt x="4814" y="11261"/>
                </a:cubicBezTo>
                <a:cubicBezTo>
                  <a:pt x="4847" y="11253"/>
                  <a:pt x="4880" y="11250"/>
                  <a:pt x="4911" y="11253"/>
                </a:cubicBezTo>
                <a:close/>
                <a:moveTo>
                  <a:pt x="4050" y="11477"/>
                </a:moveTo>
                <a:cubicBezTo>
                  <a:pt x="4145" y="11485"/>
                  <a:pt x="4230" y="11540"/>
                  <a:pt x="4260" y="11623"/>
                </a:cubicBezTo>
                <a:cubicBezTo>
                  <a:pt x="4300" y="11734"/>
                  <a:pt x="4225" y="11851"/>
                  <a:pt x="4096" y="11884"/>
                </a:cubicBezTo>
                <a:cubicBezTo>
                  <a:pt x="3966" y="11918"/>
                  <a:pt x="3828" y="11857"/>
                  <a:pt x="3789" y="11746"/>
                </a:cubicBezTo>
                <a:cubicBezTo>
                  <a:pt x="3749" y="11636"/>
                  <a:pt x="3823" y="11519"/>
                  <a:pt x="3953" y="11485"/>
                </a:cubicBezTo>
                <a:cubicBezTo>
                  <a:pt x="3985" y="11477"/>
                  <a:pt x="4018" y="11474"/>
                  <a:pt x="4050" y="11477"/>
                </a:cubicBezTo>
                <a:close/>
                <a:moveTo>
                  <a:pt x="3189" y="11701"/>
                </a:moveTo>
                <a:cubicBezTo>
                  <a:pt x="3284" y="11709"/>
                  <a:pt x="3367" y="11764"/>
                  <a:pt x="3397" y="11847"/>
                </a:cubicBezTo>
                <a:cubicBezTo>
                  <a:pt x="3436" y="11958"/>
                  <a:pt x="3364" y="12075"/>
                  <a:pt x="3234" y="12108"/>
                </a:cubicBezTo>
                <a:cubicBezTo>
                  <a:pt x="3104" y="12142"/>
                  <a:pt x="2967" y="12079"/>
                  <a:pt x="2927" y="11968"/>
                </a:cubicBezTo>
                <a:cubicBezTo>
                  <a:pt x="2888" y="11858"/>
                  <a:pt x="2962" y="11741"/>
                  <a:pt x="3092" y="11707"/>
                </a:cubicBezTo>
                <a:cubicBezTo>
                  <a:pt x="3124" y="11699"/>
                  <a:pt x="3157" y="11698"/>
                  <a:pt x="3189" y="11701"/>
                </a:cubicBezTo>
                <a:close/>
                <a:moveTo>
                  <a:pt x="2325" y="11923"/>
                </a:moveTo>
                <a:cubicBezTo>
                  <a:pt x="2420" y="11931"/>
                  <a:pt x="2505" y="11987"/>
                  <a:pt x="2535" y="12069"/>
                </a:cubicBezTo>
                <a:cubicBezTo>
                  <a:pt x="2575" y="12180"/>
                  <a:pt x="2503" y="12297"/>
                  <a:pt x="2373" y="12331"/>
                </a:cubicBezTo>
                <a:cubicBezTo>
                  <a:pt x="2243" y="12364"/>
                  <a:pt x="2105" y="12303"/>
                  <a:pt x="2066" y="12192"/>
                </a:cubicBezTo>
                <a:cubicBezTo>
                  <a:pt x="2026" y="12082"/>
                  <a:pt x="2098" y="11965"/>
                  <a:pt x="2228" y="11931"/>
                </a:cubicBezTo>
                <a:cubicBezTo>
                  <a:pt x="2261" y="11923"/>
                  <a:pt x="2293" y="11920"/>
                  <a:pt x="2325" y="11923"/>
                </a:cubicBezTo>
                <a:close/>
              </a:path>
            </a:pathLst>
          </a:custGeom>
          <a:solidFill>
            <a:srgbClr val="89A3C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0" name="Usługi budowlane"/>
          <p:cNvSpPr txBox="1"/>
          <p:nvPr/>
        </p:nvSpPr>
        <p:spPr>
          <a:xfrm>
            <a:off x="19348031" y="4790422"/>
            <a:ext cx="2617081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Usługi budowlane</a:t>
            </a:r>
          </a:p>
        </p:txBody>
      </p:sp>
      <p:pic>
        <p:nvPicPr>
          <p:cNvPr id="181" name="Screenshot 2021-08-23 at 18.01.34.png" descr="Screenshot 2021-08-23 at 18.01.34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203299" y="3064778"/>
            <a:ext cx="2019301" cy="2006273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Catering"/>
          <p:cNvSpPr txBox="1"/>
          <p:nvPr/>
        </p:nvSpPr>
        <p:spPr>
          <a:xfrm>
            <a:off x="15038199" y="5397199"/>
            <a:ext cx="2374901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Catering</a:t>
            </a:r>
          </a:p>
        </p:txBody>
      </p:sp>
      <p:pic>
        <p:nvPicPr>
          <p:cNvPr id="183" name="Screenshot 2021-08-23 at 18.02.44.png" descr="Screenshot 2021-08-23 at 18.02.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8790" y="4392865"/>
            <a:ext cx="1773233" cy="1620213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Usługi techniczne"/>
          <p:cNvSpPr txBox="1"/>
          <p:nvPr/>
        </p:nvSpPr>
        <p:spPr>
          <a:xfrm>
            <a:off x="6443356" y="6241225"/>
            <a:ext cx="2374901" cy="10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Usługi techniczne</a:t>
            </a:r>
          </a:p>
        </p:txBody>
      </p:sp>
      <p:pic>
        <p:nvPicPr>
          <p:cNvPr id="185" name="Screenshot 2021-08-23 at 18.03.33.png" descr="Screenshot 2021-08-23 at 18.03.3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19311" y="6671629"/>
            <a:ext cx="1453717" cy="1664003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Zarządzanie energią"/>
          <p:cNvSpPr txBox="1"/>
          <p:nvPr/>
        </p:nvSpPr>
        <p:spPr>
          <a:xfrm>
            <a:off x="12895218" y="8655925"/>
            <a:ext cx="2501901" cy="10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Zarządzanie energią</a:t>
            </a:r>
          </a:p>
        </p:txBody>
      </p:sp>
      <p:pic>
        <p:nvPicPr>
          <p:cNvPr id="187" name="Screenshot 2021-08-23 at 18.04.21.png" descr="Screenshot 2021-08-23 at 18.04.2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26904" y="6668900"/>
            <a:ext cx="1453717" cy="1415461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Sprzątanie"/>
          <p:cNvSpPr txBox="1"/>
          <p:nvPr/>
        </p:nvSpPr>
        <p:spPr>
          <a:xfrm>
            <a:off x="17571884" y="8414625"/>
            <a:ext cx="2374901" cy="56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Sprzątanie</a:t>
            </a:r>
          </a:p>
        </p:txBody>
      </p:sp>
      <p:pic>
        <p:nvPicPr>
          <p:cNvPr id="189" name="Screenshot 2021-08-23 at 18.05.07.png" descr="Screenshot 2021-08-23 at 18.05.0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9475" y="7562694"/>
            <a:ext cx="1765659" cy="1765659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Recepcja"/>
          <p:cNvSpPr txBox="1"/>
          <p:nvPr/>
        </p:nvSpPr>
        <p:spPr>
          <a:xfrm>
            <a:off x="9864676" y="9565887"/>
            <a:ext cx="1815257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Recepcja</a:t>
            </a:r>
          </a:p>
        </p:txBody>
      </p:sp>
      <p:pic>
        <p:nvPicPr>
          <p:cNvPr id="191" name="Screenshot 2021-08-23 at 18.06.07.png" descr="Screenshot 2021-08-23 at 18.06.07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427494" y="2982551"/>
            <a:ext cx="1815256" cy="1765659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Inteligentny budynek"/>
          <p:cNvSpPr txBox="1"/>
          <p:nvPr/>
        </p:nvSpPr>
        <p:spPr>
          <a:xfrm>
            <a:off x="10026581" y="4790422"/>
            <a:ext cx="2617082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Inteligentny budynek</a:t>
            </a:r>
          </a:p>
        </p:txBody>
      </p:sp>
      <p:sp>
        <p:nvSpPr>
          <p:cNvPr id="193" name="Ochrona"/>
          <p:cNvSpPr txBox="1"/>
          <p:nvPr/>
        </p:nvSpPr>
        <p:spPr>
          <a:xfrm>
            <a:off x="2417706" y="4985872"/>
            <a:ext cx="2175157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Ochrona</a:t>
            </a:r>
          </a:p>
        </p:txBody>
      </p:sp>
      <p:pic>
        <p:nvPicPr>
          <p:cNvPr id="194" name="Screenshot 2021-08-23 at 18.07.55.png" descr="Screenshot 2021-08-23 at 18.07.5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0088" y="6819061"/>
            <a:ext cx="1664003" cy="1672901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Zarządzanie środowiskiem"/>
          <p:cNvSpPr txBox="1"/>
          <p:nvPr/>
        </p:nvSpPr>
        <p:spPr>
          <a:xfrm>
            <a:off x="2414533" y="8531137"/>
            <a:ext cx="3125215" cy="103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11234E"/>
                </a:solidFill>
              </a:defRPr>
            </a:lvl1pPr>
          </a:lstStyle>
          <a:p>
            <a:r>
              <a:t>Zarządzanie środowiskiem</a:t>
            </a:r>
          </a:p>
        </p:txBody>
      </p:sp>
      <p:sp>
        <p:nvSpPr>
          <p:cNvPr id="196" name="Text"/>
          <p:cNvSpPr txBox="1"/>
          <p:nvPr/>
        </p:nvSpPr>
        <p:spPr>
          <a:xfrm>
            <a:off x="22831196" y="12936074"/>
            <a:ext cx="255525" cy="399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defTabSz="584200">
              <a:defRPr sz="2000">
                <a:solidFill>
                  <a:srgbClr val="11234E"/>
                </a:solidFill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roblemy dostawców i zamawiających to:"/>
          <p:cNvSpPr txBox="1"/>
          <p:nvPr/>
        </p:nvSpPr>
        <p:spPr>
          <a:xfrm>
            <a:off x="1023754" y="1009879"/>
            <a:ext cx="11335604" cy="809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rPr dirty="0" err="1"/>
              <a:t>Problemy</a:t>
            </a:r>
            <a:r>
              <a:rPr dirty="0"/>
              <a:t> </a:t>
            </a:r>
            <a:r>
              <a:rPr dirty="0" err="1"/>
              <a:t>dostawców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zamawiających</a:t>
            </a:r>
            <a:r>
              <a:rPr dirty="0"/>
              <a:t>:</a:t>
            </a:r>
          </a:p>
        </p:txBody>
      </p:sp>
      <p:sp>
        <p:nvSpPr>
          <p:cNvPr id="220" name="Brak rzetelnej informacji o rynku - bardzo rozproszony i nietransparentny…"/>
          <p:cNvSpPr txBox="1"/>
          <p:nvPr/>
        </p:nvSpPr>
        <p:spPr>
          <a:xfrm>
            <a:off x="2084879" y="2517619"/>
            <a:ext cx="21636049" cy="6179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Brak rzetelnej informacji o rynku - bardzo rozproszony i nietransparentny</a:t>
            </a:r>
          </a:p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Zamawiający operują w zamkniętej bańce dostawców</a:t>
            </a:r>
          </a:p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Brak wiedzy merytorycznej zamawiających</a:t>
            </a:r>
          </a:p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Długi (6-24 miesiące) proces zakupu i sprzedaży usług </a:t>
            </a:r>
          </a:p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Wysokie koszty postępowania przetargowego - 60k - 200k</a:t>
            </a:r>
          </a:p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Brak historii zakupowej, informacji o cenach, benchmarkach, standardach i trendach</a:t>
            </a:r>
          </a:p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Brak narzędzi - istniejące  są kosztowne i trudne we wdrożeniu, nieukierunkowane na usługi FM</a:t>
            </a:r>
          </a:p>
        </p:txBody>
      </p:sp>
      <p:sp>
        <p:nvSpPr>
          <p:cNvPr id="221" name="Dane pochodzą z własnych źródeł i poparte zostały badaniem rynku na grupie &gt;100 firm"/>
          <p:cNvSpPr txBox="1"/>
          <p:nvPr/>
        </p:nvSpPr>
        <p:spPr>
          <a:xfrm>
            <a:off x="2077397" y="9219672"/>
            <a:ext cx="12117630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/>
          </a:lstStyle>
          <a:p>
            <a:r>
              <a:t>Dane pochodzą z własnych źródeł i poparte zostały badaniem rynku na grupie &gt;100 firm</a:t>
            </a:r>
          </a:p>
        </p:txBody>
      </p:sp>
      <p:sp>
        <p:nvSpPr>
          <p:cNvPr id="222" name="1"/>
          <p:cNvSpPr/>
          <p:nvPr/>
        </p:nvSpPr>
        <p:spPr>
          <a:xfrm>
            <a:off x="1029662" y="2646572"/>
            <a:ext cx="545213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</a:t>
            </a:r>
          </a:p>
        </p:txBody>
      </p:sp>
      <p:sp>
        <p:nvSpPr>
          <p:cNvPr id="223" name="6"/>
          <p:cNvSpPr/>
          <p:nvPr/>
        </p:nvSpPr>
        <p:spPr>
          <a:xfrm>
            <a:off x="1029662" y="7213956"/>
            <a:ext cx="545213" cy="546101"/>
          </a:xfrm>
          <a:prstGeom prst="ellipse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6</a:t>
            </a:r>
          </a:p>
        </p:txBody>
      </p:sp>
      <p:sp>
        <p:nvSpPr>
          <p:cNvPr id="224" name="2"/>
          <p:cNvSpPr/>
          <p:nvPr/>
        </p:nvSpPr>
        <p:spPr>
          <a:xfrm>
            <a:off x="1029662" y="3562673"/>
            <a:ext cx="545213" cy="546101"/>
          </a:xfrm>
          <a:prstGeom prst="ellipse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2</a:t>
            </a:r>
          </a:p>
        </p:txBody>
      </p:sp>
      <p:sp>
        <p:nvSpPr>
          <p:cNvPr id="225" name="7"/>
          <p:cNvSpPr/>
          <p:nvPr/>
        </p:nvSpPr>
        <p:spPr>
          <a:xfrm>
            <a:off x="1029662" y="8125684"/>
            <a:ext cx="545213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7</a:t>
            </a:r>
          </a:p>
        </p:txBody>
      </p:sp>
      <p:sp>
        <p:nvSpPr>
          <p:cNvPr id="226" name="5"/>
          <p:cNvSpPr/>
          <p:nvPr/>
        </p:nvSpPr>
        <p:spPr>
          <a:xfrm>
            <a:off x="1029662" y="6289529"/>
            <a:ext cx="545213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5</a:t>
            </a:r>
          </a:p>
        </p:txBody>
      </p:sp>
      <p:sp>
        <p:nvSpPr>
          <p:cNvPr id="227" name="3"/>
          <p:cNvSpPr/>
          <p:nvPr/>
        </p:nvSpPr>
        <p:spPr>
          <a:xfrm>
            <a:off x="1029662" y="4478773"/>
            <a:ext cx="545213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228" name="4"/>
          <p:cNvSpPr/>
          <p:nvPr/>
        </p:nvSpPr>
        <p:spPr>
          <a:xfrm>
            <a:off x="1029662" y="5390314"/>
            <a:ext cx="545213" cy="546101"/>
          </a:xfrm>
          <a:prstGeom prst="ellipse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4</a:t>
            </a:r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31196" y="12936074"/>
            <a:ext cx="255525" cy="39928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otwierdzone zapotrzebowanie - analiza rynku"/>
          <p:cNvSpPr txBox="1"/>
          <p:nvPr/>
        </p:nvSpPr>
        <p:spPr>
          <a:xfrm>
            <a:off x="1011054" y="1009879"/>
            <a:ext cx="5093767" cy="809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rPr lang="pl-PL" dirty="0"/>
              <a:t>Państwa potrzeby</a:t>
            </a:r>
            <a:endParaRPr dirty="0"/>
          </a:p>
        </p:txBody>
      </p:sp>
      <p:sp>
        <p:nvSpPr>
          <p:cNvPr id="232" name="Dostęp do szczegółowej, aktualnej informacji o dostawcach i zamawiających…"/>
          <p:cNvSpPr txBox="1"/>
          <p:nvPr/>
        </p:nvSpPr>
        <p:spPr>
          <a:xfrm>
            <a:off x="2658388" y="3456937"/>
            <a:ext cx="18072273" cy="5267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Dostęp do szczegółowej, aktualnej informacji o dostawcach i zamawiających</a:t>
            </a:r>
          </a:p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Dostęp do wiedzy merytorycznej</a:t>
            </a:r>
          </a:p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Ukierunkowanie na usługi FM</a:t>
            </a:r>
          </a:p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Wiarygodny ranking dostawców i zamawiających</a:t>
            </a:r>
          </a:p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Szybkość procesu zakupowego</a:t>
            </a:r>
          </a:p>
          <a:p>
            <a:pPr algn="l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Standard dla wszystkich uczestników rynku FM</a:t>
            </a:r>
          </a:p>
        </p:txBody>
      </p:sp>
      <p:sp>
        <p:nvSpPr>
          <p:cNvPr id="233" name="1"/>
          <p:cNvSpPr/>
          <p:nvPr/>
        </p:nvSpPr>
        <p:spPr>
          <a:xfrm>
            <a:off x="1664968" y="3570434"/>
            <a:ext cx="545212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</a:t>
            </a:r>
          </a:p>
        </p:txBody>
      </p:sp>
      <p:sp>
        <p:nvSpPr>
          <p:cNvPr id="234" name="6"/>
          <p:cNvSpPr/>
          <p:nvPr/>
        </p:nvSpPr>
        <p:spPr>
          <a:xfrm>
            <a:off x="1664968" y="8162946"/>
            <a:ext cx="545212" cy="546101"/>
          </a:xfrm>
          <a:prstGeom prst="ellipse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6</a:t>
            </a:r>
          </a:p>
        </p:txBody>
      </p:sp>
      <p:sp>
        <p:nvSpPr>
          <p:cNvPr id="235" name="2"/>
          <p:cNvSpPr/>
          <p:nvPr/>
        </p:nvSpPr>
        <p:spPr>
          <a:xfrm>
            <a:off x="1664968" y="4487314"/>
            <a:ext cx="545212" cy="546101"/>
          </a:xfrm>
          <a:prstGeom prst="ellipse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2</a:t>
            </a:r>
          </a:p>
        </p:txBody>
      </p:sp>
      <p:sp>
        <p:nvSpPr>
          <p:cNvPr id="236" name="5"/>
          <p:cNvSpPr/>
          <p:nvPr/>
        </p:nvSpPr>
        <p:spPr>
          <a:xfrm>
            <a:off x="1664968" y="7212558"/>
            <a:ext cx="545212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5</a:t>
            </a:r>
          </a:p>
        </p:txBody>
      </p:sp>
      <p:sp>
        <p:nvSpPr>
          <p:cNvPr id="237" name="3"/>
          <p:cNvSpPr/>
          <p:nvPr/>
        </p:nvSpPr>
        <p:spPr>
          <a:xfrm>
            <a:off x="1664968" y="5391495"/>
            <a:ext cx="545212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238" name="4"/>
          <p:cNvSpPr/>
          <p:nvPr/>
        </p:nvSpPr>
        <p:spPr>
          <a:xfrm>
            <a:off x="1664968" y="6308376"/>
            <a:ext cx="545212" cy="546101"/>
          </a:xfrm>
          <a:prstGeom prst="ellipse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4</a:t>
            </a:r>
          </a:p>
        </p:txBody>
      </p:sp>
      <p:sp>
        <p:nvSpPr>
          <p:cNvPr id="2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31196" y="12936074"/>
            <a:ext cx="255525" cy="39928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Rozwiązanie problemu - CONNECT FACILITIES…"/>
          <p:cNvSpPr txBox="1"/>
          <p:nvPr/>
        </p:nvSpPr>
        <p:spPr>
          <a:xfrm>
            <a:off x="767068" y="758057"/>
            <a:ext cx="17872393" cy="1338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lnSpc>
                <a:spcPct val="80000"/>
              </a:lnSpc>
              <a:defRPr sz="4300" spc="-85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rPr lang="pl-PL" dirty="0"/>
              <a:t>Nasza oferta - </a:t>
            </a:r>
            <a:r>
              <a:rPr dirty="0"/>
              <a:t>CONNECT FACILITIES</a:t>
            </a:r>
          </a:p>
          <a:p>
            <a: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rPr dirty="0" err="1"/>
              <a:t>Platforma</a:t>
            </a:r>
            <a:r>
              <a:rPr dirty="0"/>
              <a:t> </a:t>
            </a:r>
            <a:r>
              <a:rPr dirty="0" err="1"/>
              <a:t>zakupowo-sprzedażowa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usług</a:t>
            </a:r>
            <a:r>
              <a:rPr dirty="0"/>
              <a:t> FM w </a:t>
            </a:r>
            <a:r>
              <a:rPr dirty="0" err="1"/>
              <a:t>obszarze</a:t>
            </a:r>
            <a:r>
              <a:rPr dirty="0"/>
              <a:t> B2B</a:t>
            </a:r>
          </a:p>
        </p:txBody>
      </p:sp>
      <p:pic>
        <p:nvPicPr>
          <p:cNvPr id="242" name="111.png" descr="111.png"/>
          <p:cNvPicPr>
            <a:picLocks noChangeAspect="1"/>
          </p:cNvPicPr>
          <p:nvPr/>
        </p:nvPicPr>
        <p:blipFill>
          <a:blip r:embed="rId3"/>
          <a:srcRect l="24" r="24"/>
          <a:stretch>
            <a:fillRect/>
          </a:stretch>
        </p:blipFill>
        <p:spPr>
          <a:xfrm>
            <a:off x="1098946" y="3407999"/>
            <a:ext cx="22185990" cy="7373936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31196" y="12936074"/>
            <a:ext cx="255525" cy="39928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omputer"/>
          <p:cNvSpPr/>
          <p:nvPr/>
        </p:nvSpPr>
        <p:spPr>
          <a:xfrm>
            <a:off x="1190845" y="4061245"/>
            <a:ext cx="1153476" cy="930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600" extrusionOk="0">
                <a:moveTo>
                  <a:pt x="464" y="0"/>
                </a:moveTo>
                <a:cubicBezTo>
                  <a:pt x="210" y="0"/>
                  <a:pt x="0" y="261"/>
                  <a:pt x="0" y="575"/>
                </a:cubicBezTo>
                <a:lnTo>
                  <a:pt x="0" y="17777"/>
                </a:lnTo>
                <a:cubicBezTo>
                  <a:pt x="0" y="18091"/>
                  <a:pt x="210" y="18354"/>
                  <a:pt x="464" y="18354"/>
                </a:cubicBezTo>
                <a:lnTo>
                  <a:pt x="9148" y="18354"/>
                </a:lnTo>
                <a:lnTo>
                  <a:pt x="9116" y="18513"/>
                </a:lnTo>
                <a:lnTo>
                  <a:pt x="8753" y="20763"/>
                </a:lnTo>
                <a:lnTo>
                  <a:pt x="7690" y="20763"/>
                </a:lnTo>
                <a:lnTo>
                  <a:pt x="7690" y="21600"/>
                </a:lnTo>
                <a:lnTo>
                  <a:pt x="10486" y="21600"/>
                </a:lnTo>
                <a:lnTo>
                  <a:pt x="11107" y="21600"/>
                </a:lnTo>
                <a:lnTo>
                  <a:pt x="13905" y="21600"/>
                </a:lnTo>
                <a:lnTo>
                  <a:pt x="13905" y="20763"/>
                </a:lnTo>
                <a:lnTo>
                  <a:pt x="12842" y="20763"/>
                </a:lnTo>
                <a:lnTo>
                  <a:pt x="12479" y="18513"/>
                </a:lnTo>
                <a:lnTo>
                  <a:pt x="12452" y="18354"/>
                </a:lnTo>
                <a:lnTo>
                  <a:pt x="21131" y="18354"/>
                </a:lnTo>
                <a:cubicBezTo>
                  <a:pt x="21384" y="18354"/>
                  <a:pt x="21595" y="18091"/>
                  <a:pt x="21595" y="17777"/>
                </a:cubicBezTo>
                <a:lnTo>
                  <a:pt x="21595" y="575"/>
                </a:lnTo>
                <a:cubicBezTo>
                  <a:pt x="21600" y="261"/>
                  <a:pt x="21389" y="0"/>
                  <a:pt x="21136" y="0"/>
                </a:cubicBezTo>
                <a:lnTo>
                  <a:pt x="464" y="0"/>
                </a:lnTo>
                <a:close/>
                <a:moveTo>
                  <a:pt x="10800" y="542"/>
                </a:moveTo>
                <a:cubicBezTo>
                  <a:pt x="10913" y="542"/>
                  <a:pt x="11006" y="650"/>
                  <a:pt x="11006" y="797"/>
                </a:cubicBezTo>
                <a:cubicBezTo>
                  <a:pt x="11006" y="937"/>
                  <a:pt x="10913" y="1052"/>
                  <a:pt x="10800" y="1052"/>
                </a:cubicBezTo>
                <a:cubicBezTo>
                  <a:pt x="10686" y="1052"/>
                  <a:pt x="10594" y="937"/>
                  <a:pt x="10594" y="797"/>
                </a:cubicBezTo>
                <a:cubicBezTo>
                  <a:pt x="10594" y="656"/>
                  <a:pt x="10686" y="542"/>
                  <a:pt x="10800" y="542"/>
                </a:cubicBezTo>
                <a:close/>
                <a:moveTo>
                  <a:pt x="1242" y="1734"/>
                </a:moveTo>
                <a:lnTo>
                  <a:pt x="20358" y="1734"/>
                </a:lnTo>
                <a:lnTo>
                  <a:pt x="20358" y="15233"/>
                </a:lnTo>
                <a:lnTo>
                  <a:pt x="1242" y="15233"/>
                </a:lnTo>
                <a:lnTo>
                  <a:pt x="1242" y="1734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6" name="Coins"/>
          <p:cNvSpPr/>
          <p:nvPr/>
        </p:nvSpPr>
        <p:spPr>
          <a:xfrm>
            <a:off x="8739459" y="4855811"/>
            <a:ext cx="1118188" cy="1121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949" y="0"/>
                  <a:pt x="5266" y="392"/>
                  <a:pt x="3255" y="1111"/>
                </a:cubicBezTo>
                <a:cubicBezTo>
                  <a:pt x="1360" y="1787"/>
                  <a:pt x="273" y="2685"/>
                  <a:pt x="273" y="3572"/>
                </a:cubicBezTo>
                <a:cubicBezTo>
                  <a:pt x="273" y="4460"/>
                  <a:pt x="1360" y="5360"/>
                  <a:pt x="3255" y="6035"/>
                </a:cubicBezTo>
                <a:cubicBezTo>
                  <a:pt x="5266" y="6749"/>
                  <a:pt x="7949" y="7147"/>
                  <a:pt x="10801" y="7147"/>
                </a:cubicBezTo>
                <a:cubicBezTo>
                  <a:pt x="13652" y="7147"/>
                  <a:pt x="16334" y="6754"/>
                  <a:pt x="18345" y="6035"/>
                </a:cubicBezTo>
                <a:cubicBezTo>
                  <a:pt x="20240" y="5360"/>
                  <a:pt x="21327" y="4460"/>
                  <a:pt x="21327" y="3572"/>
                </a:cubicBezTo>
                <a:cubicBezTo>
                  <a:pt x="21327" y="2685"/>
                  <a:pt x="20240" y="1787"/>
                  <a:pt x="18345" y="1111"/>
                </a:cubicBezTo>
                <a:cubicBezTo>
                  <a:pt x="16334" y="398"/>
                  <a:pt x="13652" y="0"/>
                  <a:pt x="10801" y="0"/>
                </a:cubicBezTo>
                <a:close/>
                <a:moveTo>
                  <a:pt x="12" y="4505"/>
                </a:moveTo>
                <a:lnTo>
                  <a:pt x="12" y="5914"/>
                </a:lnTo>
                <a:cubicBezTo>
                  <a:pt x="12" y="8033"/>
                  <a:pt x="4846" y="9754"/>
                  <a:pt x="10811" y="9754"/>
                </a:cubicBezTo>
                <a:cubicBezTo>
                  <a:pt x="16776" y="9754"/>
                  <a:pt x="21600" y="8039"/>
                  <a:pt x="21600" y="5914"/>
                </a:cubicBezTo>
                <a:lnTo>
                  <a:pt x="21600" y="4505"/>
                </a:lnTo>
                <a:cubicBezTo>
                  <a:pt x="21136" y="5284"/>
                  <a:pt x="20088" y="5991"/>
                  <a:pt x="18531" y="6541"/>
                </a:cubicBezTo>
                <a:cubicBezTo>
                  <a:pt x="16460" y="7276"/>
                  <a:pt x="13718" y="7679"/>
                  <a:pt x="10806" y="7679"/>
                </a:cubicBezTo>
                <a:cubicBezTo>
                  <a:pt x="7894" y="7679"/>
                  <a:pt x="5146" y="7276"/>
                  <a:pt x="3081" y="6541"/>
                </a:cubicBezTo>
                <a:cubicBezTo>
                  <a:pt x="1524" y="5985"/>
                  <a:pt x="476" y="5284"/>
                  <a:pt x="12" y="4505"/>
                </a:cubicBezTo>
                <a:close/>
                <a:moveTo>
                  <a:pt x="0" y="7320"/>
                </a:moveTo>
                <a:lnTo>
                  <a:pt x="0" y="8284"/>
                </a:lnTo>
                <a:cubicBezTo>
                  <a:pt x="0" y="10402"/>
                  <a:pt x="4836" y="12123"/>
                  <a:pt x="10801" y="12123"/>
                </a:cubicBezTo>
                <a:cubicBezTo>
                  <a:pt x="16766" y="12123"/>
                  <a:pt x="21600" y="10408"/>
                  <a:pt x="21600" y="8284"/>
                </a:cubicBezTo>
                <a:lnTo>
                  <a:pt x="21600" y="7320"/>
                </a:lnTo>
                <a:cubicBezTo>
                  <a:pt x="21458" y="7495"/>
                  <a:pt x="21295" y="7664"/>
                  <a:pt x="21098" y="7827"/>
                </a:cubicBezTo>
                <a:cubicBezTo>
                  <a:pt x="20508" y="8329"/>
                  <a:pt x="19672" y="8769"/>
                  <a:pt x="18618" y="9145"/>
                </a:cubicBezTo>
                <a:cubicBezTo>
                  <a:pt x="16520" y="9891"/>
                  <a:pt x="13745" y="10299"/>
                  <a:pt x="10801" y="10299"/>
                </a:cubicBezTo>
                <a:cubicBezTo>
                  <a:pt x="7856" y="10299"/>
                  <a:pt x="5080" y="9891"/>
                  <a:pt x="2982" y="9145"/>
                </a:cubicBezTo>
                <a:cubicBezTo>
                  <a:pt x="1928" y="8769"/>
                  <a:pt x="1099" y="8329"/>
                  <a:pt x="504" y="7827"/>
                </a:cubicBezTo>
                <a:cubicBezTo>
                  <a:pt x="307" y="7664"/>
                  <a:pt x="142" y="7495"/>
                  <a:pt x="0" y="7320"/>
                </a:cubicBezTo>
                <a:close/>
                <a:moveTo>
                  <a:pt x="0" y="9689"/>
                </a:moveTo>
                <a:lnTo>
                  <a:pt x="0" y="10653"/>
                </a:lnTo>
                <a:cubicBezTo>
                  <a:pt x="0" y="12771"/>
                  <a:pt x="4836" y="14492"/>
                  <a:pt x="10801" y="14492"/>
                </a:cubicBezTo>
                <a:cubicBezTo>
                  <a:pt x="16766" y="14492"/>
                  <a:pt x="21600" y="12777"/>
                  <a:pt x="21600" y="10653"/>
                </a:cubicBezTo>
                <a:lnTo>
                  <a:pt x="21600" y="9689"/>
                </a:lnTo>
                <a:cubicBezTo>
                  <a:pt x="21458" y="9864"/>
                  <a:pt x="21295" y="10033"/>
                  <a:pt x="21098" y="10197"/>
                </a:cubicBezTo>
                <a:cubicBezTo>
                  <a:pt x="20508" y="10698"/>
                  <a:pt x="19672" y="11138"/>
                  <a:pt x="18618" y="11514"/>
                </a:cubicBezTo>
                <a:cubicBezTo>
                  <a:pt x="16520" y="12260"/>
                  <a:pt x="13745" y="12668"/>
                  <a:pt x="10801" y="12668"/>
                </a:cubicBezTo>
                <a:cubicBezTo>
                  <a:pt x="7856" y="12668"/>
                  <a:pt x="5080" y="12260"/>
                  <a:pt x="2982" y="11514"/>
                </a:cubicBezTo>
                <a:cubicBezTo>
                  <a:pt x="1928" y="11138"/>
                  <a:pt x="1099" y="10698"/>
                  <a:pt x="504" y="10197"/>
                </a:cubicBezTo>
                <a:cubicBezTo>
                  <a:pt x="307" y="10033"/>
                  <a:pt x="142" y="9864"/>
                  <a:pt x="0" y="9689"/>
                </a:cubicBezTo>
                <a:close/>
                <a:moveTo>
                  <a:pt x="0" y="12059"/>
                </a:moveTo>
                <a:lnTo>
                  <a:pt x="0" y="13022"/>
                </a:lnTo>
                <a:cubicBezTo>
                  <a:pt x="0" y="15141"/>
                  <a:pt x="4836" y="16862"/>
                  <a:pt x="10801" y="16862"/>
                </a:cubicBezTo>
                <a:cubicBezTo>
                  <a:pt x="16766" y="16862"/>
                  <a:pt x="21600" y="15146"/>
                  <a:pt x="21600" y="13022"/>
                </a:cubicBezTo>
                <a:lnTo>
                  <a:pt x="21600" y="12059"/>
                </a:lnTo>
                <a:cubicBezTo>
                  <a:pt x="21458" y="12233"/>
                  <a:pt x="21295" y="12402"/>
                  <a:pt x="21098" y="12566"/>
                </a:cubicBezTo>
                <a:cubicBezTo>
                  <a:pt x="20508" y="13067"/>
                  <a:pt x="19672" y="13507"/>
                  <a:pt x="18618" y="13883"/>
                </a:cubicBezTo>
                <a:cubicBezTo>
                  <a:pt x="16520" y="14629"/>
                  <a:pt x="13745" y="15037"/>
                  <a:pt x="10801" y="15037"/>
                </a:cubicBezTo>
                <a:cubicBezTo>
                  <a:pt x="7856" y="15037"/>
                  <a:pt x="5080" y="14629"/>
                  <a:pt x="2982" y="13883"/>
                </a:cubicBezTo>
                <a:cubicBezTo>
                  <a:pt x="1928" y="13507"/>
                  <a:pt x="1099" y="13067"/>
                  <a:pt x="504" y="12566"/>
                </a:cubicBezTo>
                <a:cubicBezTo>
                  <a:pt x="307" y="12402"/>
                  <a:pt x="142" y="12233"/>
                  <a:pt x="0" y="12059"/>
                </a:cubicBezTo>
                <a:close/>
                <a:moveTo>
                  <a:pt x="0" y="14428"/>
                </a:moveTo>
                <a:lnTo>
                  <a:pt x="0" y="15391"/>
                </a:lnTo>
                <a:cubicBezTo>
                  <a:pt x="0" y="17510"/>
                  <a:pt x="4836" y="19231"/>
                  <a:pt x="10801" y="19231"/>
                </a:cubicBezTo>
                <a:cubicBezTo>
                  <a:pt x="16766" y="19231"/>
                  <a:pt x="21600" y="17515"/>
                  <a:pt x="21600" y="15391"/>
                </a:cubicBezTo>
                <a:lnTo>
                  <a:pt x="21600" y="14428"/>
                </a:lnTo>
                <a:cubicBezTo>
                  <a:pt x="21458" y="14602"/>
                  <a:pt x="21295" y="14772"/>
                  <a:pt x="21098" y="14935"/>
                </a:cubicBezTo>
                <a:cubicBezTo>
                  <a:pt x="20508" y="15436"/>
                  <a:pt x="19672" y="15877"/>
                  <a:pt x="18618" y="16252"/>
                </a:cubicBezTo>
                <a:cubicBezTo>
                  <a:pt x="16520" y="16998"/>
                  <a:pt x="13745" y="17406"/>
                  <a:pt x="10801" y="17406"/>
                </a:cubicBezTo>
                <a:cubicBezTo>
                  <a:pt x="7856" y="17406"/>
                  <a:pt x="5080" y="16998"/>
                  <a:pt x="2982" y="16252"/>
                </a:cubicBezTo>
                <a:cubicBezTo>
                  <a:pt x="1928" y="15877"/>
                  <a:pt x="1099" y="15436"/>
                  <a:pt x="504" y="14935"/>
                </a:cubicBezTo>
                <a:cubicBezTo>
                  <a:pt x="307" y="14772"/>
                  <a:pt x="142" y="14602"/>
                  <a:pt x="0" y="14428"/>
                </a:cubicBezTo>
                <a:close/>
                <a:moveTo>
                  <a:pt x="0" y="16797"/>
                </a:moveTo>
                <a:lnTo>
                  <a:pt x="0" y="17760"/>
                </a:lnTo>
                <a:cubicBezTo>
                  <a:pt x="0" y="19879"/>
                  <a:pt x="4836" y="21600"/>
                  <a:pt x="10801" y="21600"/>
                </a:cubicBezTo>
                <a:cubicBezTo>
                  <a:pt x="16766" y="21600"/>
                  <a:pt x="21600" y="19879"/>
                  <a:pt x="21600" y="17760"/>
                </a:cubicBezTo>
                <a:lnTo>
                  <a:pt x="21600" y="16797"/>
                </a:lnTo>
                <a:cubicBezTo>
                  <a:pt x="21458" y="16971"/>
                  <a:pt x="21295" y="17141"/>
                  <a:pt x="21098" y="17304"/>
                </a:cubicBezTo>
                <a:cubicBezTo>
                  <a:pt x="20508" y="17805"/>
                  <a:pt x="19672" y="18246"/>
                  <a:pt x="18618" y="18622"/>
                </a:cubicBezTo>
                <a:cubicBezTo>
                  <a:pt x="16520" y="19368"/>
                  <a:pt x="13745" y="19775"/>
                  <a:pt x="10801" y="19775"/>
                </a:cubicBezTo>
                <a:cubicBezTo>
                  <a:pt x="7856" y="19775"/>
                  <a:pt x="5080" y="19368"/>
                  <a:pt x="2982" y="18622"/>
                </a:cubicBezTo>
                <a:cubicBezTo>
                  <a:pt x="1928" y="18246"/>
                  <a:pt x="1099" y="17805"/>
                  <a:pt x="504" y="17304"/>
                </a:cubicBezTo>
                <a:cubicBezTo>
                  <a:pt x="307" y="17141"/>
                  <a:pt x="142" y="16971"/>
                  <a:pt x="0" y="16797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7" name="Chart Document"/>
          <p:cNvSpPr/>
          <p:nvPr/>
        </p:nvSpPr>
        <p:spPr>
          <a:xfrm>
            <a:off x="16324088" y="7329898"/>
            <a:ext cx="957894" cy="1240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213" y="0"/>
                </a:moveTo>
                <a:cubicBezTo>
                  <a:pt x="96" y="0"/>
                  <a:pt x="0" y="72"/>
                  <a:pt x="0" y="162"/>
                </a:cubicBezTo>
                <a:lnTo>
                  <a:pt x="0" y="21438"/>
                </a:lnTo>
                <a:cubicBezTo>
                  <a:pt x="0" y="21528"/>
                  <a:pt x="96" y="21600"/>
                  <a:pt x="213" y="21600"/>
                </a:cubicBezTo>
                <a:lnTo>
                  <a:pt x="21387" y="21600"/>
                </a:lnTo>
                <a:cubicBezTo>
                  <a:pt x="21503" y="21600"/>
                  <a:pt x="21599" y="21528"/>
                  <a:pt x="21599" y="21438"/>
                </a:cubicBezTo>
                <a:lnTo>
                  <a:pt x="21599" y="5895"/>
                </a:lnTo>
                <a:cubicBezTo>
                  <a:pt x="21600" y="5863"/>
                  <a:pt x="21565" y="5837"/>
                  <a:pt x="21524" y="5837"/>
                </a:cubicBezTo>
                <a:lnTo>
                  <a:pt x="14256" y="5837"/>
                </a:lnTo>
                <a:cubicBezTo>
                  <a:pt x="14139" y="5837"/>
                  <a:pt x="14043" y="5765"/>
                  <a:pt x="14043" y="5674"/>
                </a:cubicBezTo>
                <a:lnTo>
                  <a:pt x="14043" y="58"/>
                </a:lnTo>
                <a:cubicBezTo>
                  <a:pt x="14043" y="26"/>
                  <a:pt x="14009" y="0"/>
                  <a:pt x="13968" y="0"/>
                </a:cubicBezTo>
                <a:lnTo>
                  <a:pt x="213" y="0"/>
                </a:lnTo>
                <a:close/>
                <a:moveTo>
                  <a:pt x="15017" y="86"/>
                </a:moveTo>
                <a:cubicBezTo>
                  <a:pt x="14991" y="94"/>
                  <a:pt x="14972" y="114"/>
                  <a:pt x="14972" y="140"/>
                </a:cubicBezTo>
                <a:lnTo>
                  <a:pt x="14972" y="4958"/>
                </a:lnTo>
                <a:cubicBezTo>
                  <a:pt x="14972" y="5048"/>
                  <a:pt x="15067" y="5120"/>
                  <a:pt x="15184" y="5120"/>
                </a:cubicBezTo>
                <a:lnTo>
                  <a:pt x="21418" y="5120"/>
                </a:lnTo>
                <a:cubicBezTo>
                  <a:pt x="21485" y="5120"/>
                  <a:pt x="21518" y="5058"/>
                  <a:pt x="21471" y="5021"/>
                </a:cubicBezTo>
                <a:lnTo>
                  <a:pt x="15100" y="99"/>
                </a:lnTo>
                <a:cubicBezTo>
                  <a:pt x="15076" y="81"/>
                  <a:pt x="15044" y="78"/>
                  <a:pt x="15017" y="86"/>
                </a:cubicBezTo>
                <a:close/>
                <a:moveTo>
                  <a:pt x="9656" y="7345"/>
                </a:moveTo>
                <a:lnTo>
                  <a:pt x="11938" y="7345"/>
                </a:lnTo>
                <a:cubicBezTo>
                  <a:pt x="11983" y="7345"/>
                  <a:pt x="12018" y="7374"/>
                  <a:pt x="12018" y="7408"/>
                </a:cubicBezTo>
                <a:lnTo>
                  <a:pt x="12018" y="15086"/>
                </a:lnTo>
                <a:cubicBezTo>
                  <a:pt x="12018" y="15120"/>
                  <a:pt x="11983" y="15149"/>
                  <a:pt x="11938" y="15149"/>
                </a:cubicBezTo>
                <a:lnTo>
                  <a:pt x="9656" y="15149"/>
                </a:lnTo>
                <a:cubicBezTo>
                  <a:pt x="9611" y="15149"/>
                  <a:pt x="9574" y="15120"/>
                  <a:pt x="9574" y="15086"/>
                </a:cubicBezTo>
                <a:lnTo>
                  <a:pt x="9574" y="7408"/>
                </a:lnTo>
                <a:cubicBezTo>
                  <a:pt x="9574" y="7374"/>
                  <a:pt x="9611" y="7345"/>
                  <a:pt x="9656" y="7345"/>
                </a:cubicBezTo>
                <a:close/>
                <a:moveTo>
                  <a:pt x="13164" y="9590"/>
                </a:moveTo>
                <a:lnTo>
                  <a:pt x="15445" y="9590"/>
                </a:lnTo>
                <a:cubicBezTo>
                  <a:pt x="15490" y="9590"/>
                  <a:pt x="15527" y="9617"/>
                  <a:pt x="15527" y="9652"/>
                </a:cubicBezTo>
                <a:lnTo>
                  <a:pt x="15527" y="15088"/>
                </a:lnTo>
                <a:cubicBezTo>
                  <a:pt x="15527" y="15122"/>
                  <a:pt x="15490" y="15149"/>
                  <a:pt x="15445" y="15149"/>
                </a:cubicBezTo>
                <a:lnTo>
                  <a:pt x="13164" y="15149"/>
                </a:lnTo>
                <a:cubicBezTo>
                  <a:pt x="13119" y="15149"/>
                  <a:pt x="13084" y="15122"/>
                  <a:pt x="13084" y="15088"/>
                </a:cubicBezTo>
                <a:lnTo>
                  <a:pt x="13084" y="9652"/>
                </a:lnTo>
                <a:cubicBezTo>
                  <a:pt x="13084" y="9617"/>
                  <a:pt x="13119" y="9590"/>
                  <a:pt x="13164" y="9590"/>
                </a:cubicBezTo>
                <a:close/>
                <a:moveTo>
                  <a:pt x="6147" y="11440"/>
                </a:moveTo>
                <a:lnTo>
                  <a:pt x="8428" y="11440"/>
                </a:lnTo>
                <a:cubicBezTo>
                  <a:pt x="8473" y="11440"/>
                  <a:pt x="8511" y="11467"/>
                  <a:pt x="8511" y="11502"/>
                </a:cubicBezTo>
                <a:lnTo>
                  <a:pt x="8511" y="15086"/>
                </a:lnTo>
                <a:cubicBezTo>
                  <a:pt x="8511" y="15120"/>
                  <a:pt x="8473" y="15149"/>
                  <a:pt x="8428" y="15149"/>
                </a:cubicBezTo>
                <a:lnTo>
                  <a:pt x="6147" y="15149"/>
                </a:lnTo>
                <a:cubicBezTo>
                  <a:pt x="6102" y="15149"/>
                  <a:pt x="6067" y="15120"/>
                  <a:pt x="6067" y="15086"/>
                </a:cubicBezTo>
                <a:lnTo>
                  <a:pt x="6067" y="11502"/>
                </a:lnTo>
                <a:cubicBezTo>
                  <a:pt x="6067" y="11467"/>
                  <a:pt x="6102" y="11440"/>
                  <a:pt x="6147" y="11440"/>
                </a:cubicBezTo>
                <a:close/>
                <a:moveTo>
                  <a:pt x="3933" y="15866"/>
                </a:moveTo>
                <a:lnTo>
                  <a:pt x="17662" y="15866"/>
                </a:lnTo>
                <a:cubicBezTo>
                  <a:pt x="17707" y="15866"/>
                  <a:pt x="17742" y="15895"/>
                  <a:pt x="17742" y="15929"/>
                </a:cubicBezTo>
                <a:lnTo>
                  <a:pt x="17746" y="16878"/>
                </a:lnTo>
                <a:cubicBezTo>
                  <a:pt x="17746" y="16913"/>
                  <a:pt x="17709" y="16941"/>
                  <a:pt x="17664" y="16941"/>
                </a:cubicBezTo>
                <a:lnTo>
                  <a:pt x="3935" y="16941"/>
                </a:lnTo>
                <a:cubicBezTo>
                  <a:pt x="3890" y="16941"/>
                  <a:pt x="3853" y="16912"/>
                  <a:pt x="3853" y="16878"/>
                </a:cubicBezTo>
                <a:lnTo>
                  <a:pt x="3850" y="15929"/>
                </a:lnTo>
                <a:cubicBezTo>
                  <a:pt x="3850" y="15895"/>
                  <a:pt x="3888" y="15866"/>
                  <a:pt x="3933" y="15866"/>
                </a:cubicBezTo>
                <a:close/>
              </a:path>
            </a:pathLst>
          </a:cu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8" name="Hourglass"/>
          <p:cNvSpPr/>
          <p:nvPr/>
        </p:nvSpPr>
        <p:spPr>
          <a:xfrm>
            <a:off x="16423813" y="3240430"/>
            <a:ext cx="758445" cy="12719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98" y="0"/>
                </a:moveTo>
                <a:cubicBezTo>
                  <a:pt x="404" y="0"/>
                  <a:pt x="0" y="242"/>
                  <a:pt x="0" y="537"/>
                </a:cubicBezTo>
                <a:lnTo>
                  <a:pt x="0" y="901"/>
                </a:lnTo>
                <a:cubicBezTo>
                  <a:pt x="0" y="1196"/>
                  <a:pt x="404" y="1438"/>
                  <a:pt x="898" y="1438"/>
                </a:cubicBezTo>
                <a:lnTo>
                  <a:pt x="20702" y="1438"/>
                </a:lnTo>
                <a:cubicBezTo>
                  <a:pt x="21196" y="1438"/>
                  <a:pt x="21600" y="1196"/>
                  <a:pt x="21600" y="901"/>
                </a:cubicBezTo>
                <a:lnTo>
                  <a:pt x="21600" y="537"/>
                </a:lnTo>
                <a:cubicBezTo>
                  <a:pt x="21600" y="242"/>
                  <a:pt x="21196" y="0"/>
                  <a:pt x="20702" y="0"/>
                </a:cubicBezTo>
                <a:lnTo>
                  <a:pt x="898" y="0"/>
                </a:lnTo>
                <a:close/>
                <a:moveTo>
                  <a:pt x="2670" y="2035"/>
                </a:moveTo>
                <a:cubicBezTo>
                  <a:pt x="2211" y="2035"/>
                  <a:pt x="1818" y="2231"/>
                  <a:pt x="1734" y="2499"/>
                </a:cubicBezTo>
                <a:cubicBezTo>
                  <a:pt x="1688" y="2648"/>
                  <a:pt x="678" y="6175"/>
                  <a:pt x="7600" y="10445"/>
                </a:cubicBezTo>
                <a:lnTo>
                  <a:pt x="7609" y="10452"/>
                </a:lnTo>
                <a:cubicBezTo>
                  <a:pt x="7626" y="10469"/>
                  <a:pt x="7637" y="10489"/>
                  <a:pt x="7652" y="10509"/>
                </a:cubicBezTo>
                <a:lnTo>
                  <a:pt x="7657" y="10516"/>
                </a:lnTo>
                <a:cubicBezTo>
                  <a:pt x="7692" y="10583"/>
                  <a:pt x="7734" y="10686"/>
                  <a:pt x="7739" y="10800"/>
                </a:cubicBezTo>
                <a:cubicBezTo>
                  <a:pt x="7733" y="10917"/>
                  <a:pt x="7692" y="11018"/>
                  <a:pt x="7657" y="11084"/>
                </a:cubicBezTo>
                <a:lnTo>
                  <a:pt x="7654" y="11089"/>
                </a:lnTo>
                <a:cubicBezTo>
                  <a:pt x="7640" y="11110"/>
                  <a:pt x="7626" y="11130"/>
                  <a:pt x="7609" y="11148"/>
                </a:cubicBezTo>
                <a:lnTo>
                  <a:pt x="7603" y="11153"/>
                </a:lnTo>
                <a:cubicBezTo>
                  <a:pt x="678" y="15424"/>
                  <a:pt x="1688" y="18954"/>
                  <a:pt x="1734" y="19102"/>
                </a:cubicBezTo>
                <a:cubicBezTo>
                  <a:pt x="1818" y="19371"/>
                  <a:pt x="2211" y="19565"/>
                  <a:pt x="2670" y="19565"/>
                </a:cubicBezTo>
                <a:lnTo>
                  <a:pt x="18930" y="19565"/>
                </a:lnTo>
                <a:cubicBezTo>
                  <a:pt x="19389" y="19565"/>
                  <a:pt x="19782" y="19371"/>
                  <a:pt x="19866" y="19102"/>
                </a:cubicBezTo>
                <a:cubicBezTo>
                  <a:pt x="19912" y="18954"/>
                  <a:pt x="20920" y="15426"/>
                  <a:pt x="13997" y="11155"/>
                </a:cubicBezTo>
                <a:lnTo>
                  <a:pt x="13991" y="11148"/>
                </a:lnTo>
                <a:cubicBezTo>
                  <a:pt x="13974" y="11131"/>
                  <a:pt x="13962" y="11113"/>
                  <a:pt x="13948" y="11092"/>
                </a:cubicBezTo>
                <a:lnTo>
                  <a:pt x="13943" y="11084"/>
                </a:lnTo>
                <a:cubicBezTo>
                  <a:pt x="13908" y="11018"/>
                  <a:pt x="13866" y="10915"/>
                  <a:pt x="13861" y="10802"/>
                </a:cubicBezTo>
                <a:cubicBezTo>
                  <a:pt x="13866" y="10684"/>
                  <a:pt x="13908" y="10584"/>
                  <a:pt x="13943" y="10518"/>
                </a:cubicBezTo>
                <a:lnTo>
                  <a:pt x="13946" y="10511"/>
                </a:lnTo>
                <a:cubicBezTo>
                  <a:pt x="13960" y="10490"/>
                  <a:pt x="13974" y="10470"/>
                  <a:pt x="13991" y="10452"/>
                </a:cubicBezTo>
                <a:lnTo>
                  <a:pt x="13997" y="10447"/>
                </a:lnTo>
                <a:cubicBezTo>
                  <a:pt x="20922" y="6176"/>
                  <a:pt x="19912" y="2648"/>
                  <a:pt x="19866" y="2499"/>
                </a:cubicBezTo>
                <a:cubicBezTo>
                  <a:pt x="19782" y="2231"/>
                  <a:pt x="19389" y="2035"/>
                  <a:pt x="18930" y="2035"/>
                </a:cubicBezTo>
                <a:lnTo>
                  <a:pt x="2670" y="2035"/>
                </a:lnTo>
                <a:close/>
                <a:moveTo>
                  <a:pt x="3562" y="3170"/>
                </a:moveTo>
                <a:lnTo>
                  <a:pt x="18038" y="3170"/>
                </a:lnTo>
                <a:cubicBezTo>
                  <a:pt x="18033" y="3525"/>
                  <a:pt x="17958" y="4064"/>
                  <a:pt x="17658" y="4738"/>
                </a:cubicBezTo>
                <a:cubicBezTo>
                  <a:pt x="17139" y="5903"/>
                  <a:pt x="15820" y="7716"/>
                  <a:pt x="12489" y="9742"/>
                </a:cubicBezTo>
                <a:cubicBezTo>
                  <a:pt x="12423" y="9782"/>
                  <a:pt x="12368" y="9829"/>
                  <a:pt x="12325" y="9879"/>
                </a:cubicBezTo>
                <a:cubicBezTo>
                  <a:pt x="12317" y="9888"/>
                  <a:pt x="12253" y="9965"/>
                  <a:pt x="12180" y="10087"/>
                </a:cubicBezTo>
                <a:cubicBezTo>
                  <a:pt x="12034" y="10297"/>
                  <a:pt x="11957" y="10524"/>
                  <a:pt x="11956" y="10759"/>
                </a:cubicBezTo>
                <a:cubicBezTo>
                  <a:pt x="11956" y="10768"/>
                  <a:pt x="11956" y="10776"/>
                  <a:pt x="11956" y="10785"/>
                </a:cubicBezTo>
                <a:lnTo>
                  <a:pt x="11956" y="10815"/>
                </a:lnTo>
                <a:cubicBezTo>
                  <a:pt x="11956" y="10824"/>
                  <a:pt x="11956" y="10832"/>
                  <a:pt x="11956" y="10837"/>
                </a:cubicBezTo>
                <a:cubicBezTo>
                  <a:pt x="11957" y="11075"/>
                  <a:pt x="12034" y="11303"/>
                  <a:pt x="12177" y="11510"/>
                </a:cubicBezTo>
                <a:cubicBezTo>
                  <a:pt x="12252" y="11635"/>
                  <a:pt x="12317" y="11714"/>
                  <a:pt x="12325" y="11723"/>
                </a:cubicBezTo>
                <a:cubicBezTo>
                  <a:pt x="12368" y="11772"/>
                  <a:pt x="12423" y="11817"/>
                  <a:pt x="12489" y="11858"/>
                </a:cubicBezTo>
                <a:cubicBezTo>
                  <a:pt x="15820" y="13884"/>
                  <a:pt x="17139" y="15699"/>
                  <a:pt x="17658" y="16863"/>
                </a:cubicBezTo>
                <a:cubicBezTo>
                  <a:pt x="17959" y="17538"/>
                  <a:pt x="18033" y="18076"/>
                  <a:pt x="18038" y="18430"/>
                </a:cubicBezTo>
                <a:lnTo>
                  <a:pt x="3562" y="18430"/>
                </a:lnTo>
                <a:cubicBezTo>
                  <a:pt x="3567" y="18075"/>
                  <a:pt x="3642" y="17536"/>
                  <a:pt x="3942" y="16862"/>
                </a:cubicBezTo>
                <a:cubicBezTo>
                  <a:pt x="4461" y="15697"/>
                  <a:pt x="5780" y="13884"/>
                  <a:pt x="9111" y="11858"/>
                </a:cubicBezTo>
                <a:cubicBezTo>
                  <a:pt x="9177" y="11817"/>
                  <a:pt x="9232" y="11771"/>
                  <a:pt x="9275" y="11721"/>
                </a:cubicBezTo>
                <a:cubicBezTo>
                  <a:pt x="9283" y="11713"/>
                  <a:pt x="9348" y="11635"/>
                  <a:pt x="9420" y="11513"/>
                </a:cubicBezTo>
                <a:cubicBezTo>
                  <a:pt x="9566" y="11303"/>
                  <a:pt x="9643" y="11076"/>
                  <a:pt x="9644" y="10841"/>
                </a:cubicBezTo>
                <a:cubicBezTo>
                  <a:pt x="9644" y="10832"/>
                  <a:pt x="9644" y="10824"/>
                  <a:pt x="9644" y="10815"/>
                </a:cubicBezTo>
                <a:lnTo>
                  <a:pt x="9644" y="10785"/>
                </a:lnTo>
                <a:cubicBezTo>
                  <a:pt x="9644" y="10776"/>
                  <a:pt x="9644" y="10768"/>
                  <a:pt x="9644" y="10763"/>
                </a:cubicBezTo>
                <a:cubicBezTo>
                  <a:pt x="9643" y="10525"/>
                  <a:pt x="9566" y="10297"/>
                  <a:pt x="9423" y="10090"/>
                </a:cubicBezTo>
                <a:cubicBezTo>
                  <a:pt x="9348" y="9964"/>
                  <a:pt x="9283" y="9888"/>
                  <a:pt x="9275" y="9879"/>
                </a:cubicBezTo>
                <a:cubicBezTo>
                  <a:pt x="9232" y="9829"/>
                  <a:pt x="9177" y="9783"/>
                  <a:pt x="9111" y="9742"/>
                </a:cubicBezTo>
                <a:cubicBezTo>
                  <a:pt x="5780" y="7716"/>
                  <a:pt x="4461" y="5903"/>
                  <a:pt x="3942" y="4738"/>
                </a:cubicBezTo>
                <a:cubicBezTo>
                  <a:pt x="3641" y="4064"/>
                  <a:pt x="3567" y="3525"/>
                  <a:pt x="3562" y="3170"/>
                </a:cubicBezTo>
                <a:close/>
                <a:moveTo>
                  <a:pt x="10800" y="12519"/>
                </a:moveTo>
                <a:cubicBezTo>
                  <a:pt x="10624" y="12512"/>
                  <a:pt x="10439" y="12534"/>
                  <a:pt x="10293" y="12618"/>
                </a:cubicBezTo>
                <a:lnTo>
                  <a:pt x="10296" y="12620"/>
                </a:lnTo>
                <a:cubicBezTo>
                  <a:pt x="4812" y="15292"/>
                  <a:pt x="5628" y="17483"/>
                  <a:pt x="5665" y="17575"/>
                </a:cubicBezTo>
                <a:lnTo>
                  <a:pt x="5707" y="17678"/>
                </a:lnTo>
                <a:lnTo>
                  <a:pt x="15892" y="17678"/>
                </a:lnTo>
                <a:lnTo>
                  <a:pt x="15935" y="17575"/>
                </a:lnTo>
                <a:cubicBezTo>
                  <a:pt x="15972" y="17483"/>
                  <a:pt x="16788" y="15292"/>
                  <a:pt x="11304" y="12620"/>
                </a:cubicBezTo>
                <a:lnTo>
                  <a:pt x="11307" y="12618"/>
                </a:lnTo>
                <a:cubicBezTo>
                  <a:pt x="11161" y="12534"/>
                  <a:pt x="10976" y="12512"/>
                  <a:pt x="10800" y="12519"/>
                </a:cubicBezTo>
                <a:close/>
                <a:moveTo>
                  <a:pt x="898" y="20164"/>
                </a:moveTo>
                <a:cubicBezTo>
                  <a:pt x="404" y="20164"/>
                  <a:pt x="0" y="20404"/>
                  <a:pt x="0" y="20699"/>
                </a:cubicBezTo>
                <a:lnTo>
                  <a:pt x="0" y="21064"/>
                </a:lnTo>
                <a:cubicBezTo>
                  <a:pt x="0" y="21359"/>
                  <a:pt x="404" y="21600"/>
                  <a:pt x="898" y="21600"/>
                </a:cubicBezTo>
                <a:lnTo>
                  <a:pt x="20702" y="21600"/>
                </a:lnTo>
                <a:cubicBezTo>
                  <a:pt x="21196" y="21600"/>
                  <a:pt x="21600" y="21359"/>
                  <a:pt x="21600" y="21064"/>
                </a:cubicBezTo>
                <a:lnTo>
                  <a:pt x="21600" y="20699"/>
                </a:lnTo>
                <a:cubicBezTo>
                  <a:pt x="21600" y="20404"/>
                  <a:pt x="21196" y="20164"/>
                  <a:pt x="20702" y="20164"/>
                </a:cubicBezTo>
                <a:lnTo>
                  <a:pt x="898" y="20164"/>
                </a:lnTo>
                <a:close/>
              </a:path>
            </a:pathLst>
          </a:custGeom>
          <a:solidFill>
            <a:schemeClr val="accent2">
              <a:hueOff val="-202083"/>
              <a:satOff val="17755"/>
              <a:lumOff val="-16089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9" name="Piggy Bank"/>
          <p:cNvSpPr/>
          <p:nvPr/>
        </p:nvSpPr>
        <p:spPr>
          <a:xfrm flipH="1">
            <a:off x="1545291" y="7704287"/>
            <a:ext cx="1482899" cy="930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3" h="21600" extrusionOk="0">
                <a:moveTo>
                  <a:pt x="12587" y="0"/>
                </a:moveTo>
                <a:cubicBezTo>
                  <a:pt x="8555" y="0"/>
                  <a:pt x="6723" y="2256"/>
                  <a:pt x="6086" y="3315"/>
                </a:cubicBezTo>
                <a:cubicBezTo>
                  <a:pt x="5935" y="3565"/>
                  <a:pt x="5683" y="3543"/>
                  <a:pt x="5548" y="3269"/>
                </a:cubicBezTo>
                <a:cubicBezTo>
                  <a:pt x="5210" y="2580"/>
                  <a:pt x="4579" y="1527"/>
                  <a:pt x="3884" y="1527"/>
                </a:cubicBezTo>
                <a:cubicBezTo>
                  <a:pt x="2850" y="1527"/>
                  <a:pt x="3652" y="4548"/>
                  <a:pt x="3652" y="4548"/>
                </a:cubicBezTo>
                <a:cubicBezTo>
                  <a:pt x="3652" y="4548"/>
                  <a:pt x="2493" y="5921"/>
                  <a:pt x="2229" y="7581"/>
                </a:cubicBezTo>
                <a:cubicBezTo>
                  <a:pt x="2033" y="8805"/>
                  <a:pt x="641" y="8562"/>
                  <a:pt x="364" y="8562"/>
                </a:cubicBezTo>
                <a:cubicBezTo>
                  <a:pt x="-65" y="8562"/>
                  <a:pt x="-90" y="9711"/>
                  <a:pt x="162" y="10817"/>
                </a:cubicBezTo>
                <a:cubicBezTo>
                  <a:pt x="414" y="11924"/>
                  <a:pt x="1121" y="12374"/>
                  <a:pt x="1121" y="12374"/>
                </a:cubicBezTo>
                <a:cubicBezTo>
                  <a:pt x="995" y="12579"/>
                  <a:pt x="940" y="12757"/>
                  <a:pt x="1397" y="13358"/>
                </a:cubicBezTo>
                <a:cubicBezTo>
                  <a:pt x="1708" y="13767"/>
                  <a:pt x="2573" y="15312"/>
                  <a:pt x="4854" y="16551"/>
                </a:cubicBezTo>
                <a:cubicBezTo>
                  <a:pt x="5082" y="16675"/>
                  <a:pt x="5218" y="17057"/>
                  <a:pt x="5167" y="17439"/>
                </a:cubicBezTo>
                <a:lnTo>
                  <a:pt x="4702" y="20912"/>
                </a:lnTo>
                <a:cubicBezTo>
                  <a:pt x="4655" y="21267"/>
                  <a:pt x="4822" y="21600"/>
                  <a:pt x="5046" y="21600"/>
                </a:cubicBezTo>
                <a:lnTo>
                  <a:pt x="6770" y="21600"/>
                </a:lnTo>
                <a:cubicBezTo>
                  <a:pt x="6952" y="21600"/>
                  <a:pt x="7117" y="21432"/>
                  <a:pt x="7195" y="21165"/>
                </a:cubicBezTo>
                <a:lnTo>
                  <a:pt x="8037" y="18272"/>
                </a:lnTo>
                <a:cubicBezTo>
                  <a:pt x="8124" y="17974"/>
                  <a:pt x="8318" y="17798"/>
                  <a:pt x="8520" y="17839"/>
                </a:cubicBezTo>
                <a:cubicBezTo>
                  <a:pt x="9682" y="18075"/>
                  <a:pt x="11029" y="18218"/>
                  <a:pt x="12587" y="18218"/>
                </a:cubicBezTo>
                <a:cubicBezTo>
                  <a:pt x="13307" y="18218"/>
                  <a:pt x="13973" y="18115"/>
                  <a:pt x="14586" y="17928"/>
                </a:cubicBezTo>
                <a:cubicBezTo>
                  <a:pt x="14785" y="17867"/>
                  <a:pt x="14987" y="18016"/>
                  <a:pt x="15087" y="18304"/>
                </a:cubicBezTo>
                <a:lnTo>
                  <a:pt x="16087" y="21210"/>
                </a:lnTo>
                <a:cubicBezTo>
                  <a:pt x="16170" y="21452"/>
                  <a:pt x="16326" y="21600"/>
                  <a:pt x="16497" y="21600"/>
                </a:cubicBezTo>
                <a:lnTo>
                  <a:pt x="18243" y="21600"/>
                </a:lnTo>
                <a:cubicBezTo>
                  <a:pt x="18466" y="21600"/>
                  <a:pt x="18632" y="21267"/>
                  <a:pt x="18585" y="20912"/>
                </a:cubicBezTo>
                <a:lnTo>
                  <a:pt x="17934" y="16027"/>
                </a:lnTo>
                <a:cubicBezTo>
                  <a:pt x="17898" y="15757"/>
                  <a:pt x="17954" y="15477"/>
                  <a:pt x="18081" y="15293"/>
                </a:cubicBezTo>
                <a:cubicBezTo>
                  <a:pt x="19709" y="12937"/>
                  <a:pt x="20209" y="9534"/>
                  <a:pt x="19579" y="6535"/>
                </a:cubicBezTo>
                <a:cubicBezTo>
                  <a:pt x="19542" y="6361"/>
                  <a:pt x="19606" y="6175"/>
                  <a:pt x="19716" y="6132"/>
                </a:cubicBezTo>
                <a:cubicBezTo>
                  <a:pt x="20422" y="5855"/>
                  <a:pt x="21510" y="5137"/>
                  <a:pt x="21057" y="3409"/>
                </a:cubicBezTo>
                <a:cubicBezTo>
                  <a:pt x="21016" y="3254"/>
                  <a:pt x="20894" y="3213"/>
                  <a:pt x="20817" y="3325"/>
                </a:cubicBezTo>
                <a:cubicBezTo>
                  <a:pt x="20744" y="3432"/>
                  <a:pt x="20690" y="3550"/>
                  <a:pt x="20648" y="3659"/>
                </a:cubicBezTo>
                <a:cubicBezTo>
                  <a:pt x="20608" y="3765"/>
                  <a:pt x="20510" y="3756"/>
                  <a:pt x="20481" y="3640"/>
                </a:cubicBezTo>
                <a:cubicBezTo>
                  <a:pt x="20393" y="3281"/>
                  <a:pt x="20178" y="2828"/>
                  <a:pt x="19658" y="2927"/>
                </a:cubicBezTo>
                <a:cubicBezTo>
                  <a:pt x="19214" y="3013"/>
                  <a:pt x="19022" y="3455"/>
                  <a:pt x="18950" y="3944"/>
                </a:cubicBezTo>
                <a:cubicBezTo>
                  <a:pt x="18926" y="4113"/>
                  <a:pt x="18794" y="4163"/>
                  <a:pt x="18727" y="4027"/>
                </a:cubicBezTo>
                <a:cubicBezTo>
                  <a:pt x="17574" y="1683"/>
                  <a:pt x="15528" y="0"/>
                  <a:pt x="12587" y="0"/>
                </a:cubicBezTo>
                <a:close/>
                <a:moveTo>
                  <a:pt x="12448" y="1027"/>
                </a:moveTo>
                <a:cubicBezTo>
                  <a:pt x="13136" y="1027"/>
                  <a:pt x="13772" y="1163"/>
                  <a:pt x="14343" y="1427"/>
                </a:cubicBezTo>
                <a:cubicBezTo>
                  <a:pt x="14395" y="1452"/>
                  <a:pt x="14423" y="1545"/>
                  <a:pt x="14402" y="1626"/>
                </a:cubicBezTo>
                <a:lnTo>
                  <a:pt x="14271" y="2126"/>
                </a:lnTo>
                <a:cubicBezTo>
                  <a:pt x="14254" y="2195"/>
                  <a:pt x="14208" y="2230"/>
                  <a:pt x="14164" y="2210"/>
                </a:cubicBezTo>
                <a:cubicBezTo>
                  <a:pt x="13649" y="1978"/>
                  <a:pt x="13073" y="1858"/>
                  <a:pt x="12448" y="1858"/>
                </a:cubicBezTo>
                <a:cubicBezTo>
                  <a:pt x="11524" y="1858"/>
                  <a:pt x="10708" y="2034"/>
                  <a:pt x="10012" y="2382"/>
                </a:cubicBezTo>
                <a:cubicBezTo>
                  <a:pt x="9968" y="2404"/>
                  <a:pt x="9920" y="2371"/>
                  <a:pt x="9902" y="2301"/>
                </a:cubicBezTo>
                <a:lnTo>
                  <a:pt x="9773" y="1801"/>
                </a:lnTo>
                <a:cubicBezTo>
                  <a:pt x="9752" y="1721"/>
                  <a:pt x="9776" y="1628"/>
                  <a:pt x="9827" y="1602"/>
                </a:cubicBezTo>
                <a:cubicBezTo>
                  <a:pt x="10483" y="1268"/>
                  <a:pt x="11341" y="1027"/>
                  <a:pt x="12448" y="1027"/>
                </a:cubicBezTo>
                <a:close/>
                <a:moveTo>
                  <a:pt x="19754" y="3828"/>
                </a:moveTo>
                <a:cubicBezTo>
                  <a:pt x="19782" y="3821"/>
                  <a:pt x="19813" y="3823"/>
                  <a:pt x="19842" y="3836"/>
                </a:cubicBezTo>
                <a:cubicBezTo>
                  <a:pt x="19958" y="3890"/>
                  <a:pt x="20023" y="4100"/>
                  <a:pt x="19987" y="4307"/>
                </a:cubicBezTo>
                <a:cubicBezTo>
                  <a:pt x="19929" y="4638"/>
                  <a:pt x="19691" y="4699"/>
                  <a:pt x="19691" y="4699"/>
                </a:cubicBezTo>
                <a:cubicBezTo>
                  <a:pt x="19691" y="4699"/>
                  <a:pt x="19502" y="4478"/>
                  <a:pt x="19565" y="4113"/>
                </a:cubicBezTo>
                <a:cubicBezTo>
                  <a:pt x="19592" y="3958"/>
                  <a:pt x="19669" y="3850"/>
                  <a:pt x="19754" y="3828"/>
                </a:cubicBez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50" name="Group"/>
          <p:cNvSpPr/>
          <p:nvPr/>
        </p:nvSpPr>
        <p:spPr>
          <a:xfrm>
            <a:off x="2234438" y="3740776"/>
            <a:ext cx="5700317" cy="2316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06" y="0"/>
                </a:moveTo>
                <a:cubicBezTo>
                  <a:pt x="1507" y="0"/>
                  <a:pt x="940" y="1394"/>
                  <a:pt x="940" y="3116"/>
                </a:cubicBezTo>
                <a:lnTo>
                  <a:pt x="940" y="4518"/>
                </a:lnTo>
                <a:lnTo>
                  <a:pt x="0" y="6987"/>
                </a:lnTo>
                <a:lnTo>
                  <a:pt x="940" y="9459"/>
                </a:lnTo>
                <a:lnTo>
                  <a:pt x="940" y="18484"/>
                </a:lnTo>
                <a:cubicBezTo>
                  <a:pt x="940" y="20206"/>
                  <a:pt x="1507" y="21600"/>
                  <a:pt x="2206" y="21600"/>
                </a:cubicBezTo>
                <a:lnTo>
                  <a:pt x="20332" y="21600"/>
                </a:lnTo>
                <a:cubicBezTo>
                  <a:pt x="21032" y="21600"/>
                  <a:pt x="21600" y="20206"/>
                  <a:pt x="21600" y="18484"/>
                </a:cubicBezTo>
                <a:lnTo>
                  <a:pt x="21600" y="3116"/>
                </a:lnTo>
                <a:cubicBezTo>
                  <a:pt x="21600" y="1394"/>
                  <a:pt x="21032" y="0"/>
                  <a:pt x="20332" y="0"/>
                </a:cubicBezTo>
                <a:lnTo>
                  <a:pt x="2206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Dostęp do bazy dostawców i zamawiających</a:t>
            </a:r>
          </a:p>
        </p:txBody>
      </p:sp>
      <p:sp>
        <p:nvSpPr>
          <p:cNvPr id="251" name="Group"/>
          <p:cNvSpPr/>
          <p:nvPr/>
        </p:nvSpPr>
        <p:spPr>
          <a:xfrm>
            <a:off x="17061442" y="3487103"/>
            <a:ext cx="5060554" cy="2056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07" y="0"/>
                </a:moveTo>
                <a:cubicBezTo>
                  <a:pt x="1508" y="0"/>
                  <a:pt x="940" y="1396"/>
                  <a:pt x="940" y="3118"/>
                </a:cubicBezTo>
                <a:lnTo>
                  <a:pt x="940" y="4518"/>
                </a:lnTo>
                <a:lnTo>
                  <a:pt x="0" y="6986"/>
                </a:lnTo>
                <a:lnTo>
                  <a:pt x="940" y="9458"/>
                </a:lnTo>
                <a:lnTo>
                  <a:pt x="940" y="18482"/>
                </a:lnTo>
                <a:cubicBezTo>
                  <a:pt x="940" y="20204"/>
                  <a:pt x="1508" y="21600"/>
                  <a:pt x="2207" y="21600"/>
                </a:cubicBezTo>
                <a:lnTo>
                  <a:pt x="20333" y="21600"/>
                </a:lnTo>
                <a:cubicBezTo>
                  <a:pt x="21033" y="21600"/>
                  <a:pt x="21600" y="20204"/>
                  <a:pt x="21600" y="18482"/>
                </a:cubicBezTo>
                <a:lnTo>
                  <a:pt x="21600" y="3118"/>
                </a:lnTo>
                <a:cubicBezTo>
                  <a:pt x="21600" y="1396"/>
                  <a:pt x="21033" y="0"/>
                  <a:pt x="20333" y="0"/>
                </a:cubicBezTo>
                <a:lnTo>
                  <a:pt x="2207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Skrócenie czasu procesu zakupu o &lt;80%</a:t>
            </a:r>
          </a:p>
        </p:txBody>
      </p:sp>
      <p:sp>
        <p:nvSpPr>
          <p:cNvPr id="252" name="Koszt procesu niższy o &lt;60%"/>
          <p:cNvSpPr/>
          <p:nvPr/>
        </p:nvSpPr>
        <p:spPr>
          <a:xfrm>
            <a:off x="2914322" y="7549475"/>
            <a:ext cx="5060554" cy="1240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07" y="0"/>
                </a:moveTo>
                <a:cubicBezTo>
                  <a:pt x="1508" y="0"/>
                  <a:pt x="940" y="2315"/>
                  <a:pt x="940" y="5169"/>
                </a:cubicBezTo>
                <a:lnTo>
                  <a:pt x="940" y="7490"/>
                </a:lnTo>
                <a:lnTo>
                  <a:pt x="0" y="11581"/>
                </a:lnTo>
                <a:lnTo>
                  <a:pt x="940" y="15678"/>
                </a:lnTo>
                <a:lnTo>
                  <a:pt x="940" y="16431"/>
                </a:lnTo>
                <a:cubicBezTo>
                  <a:pt x="940" y="19285"/>
                  <a:pt x="1508" y="21600"/>
                  <a:pt x="2207" y="21600"/>
                </a:cubicBezTo>
                <a:lnTo>
                  <a:pt x="20333" y="21600"/>
                </a:lnTo>
                <a:cubicBezTo>
                  <a:pt x="21033" y="21600"/>
                  <a:pt x="21600" y="19285"/>
                  <a:pt x="21600" y="16431"/>
                </a:cubicBezTo>
                <a:lnTo>
                  <a:pt x="21600" y="5169"/>
                </a:lnTo>
                <a:cubicBezTo>
                  <a:pt x="21600" y="2315"/>
                  <a:pt x="21033" y="0"/>
                  <a:pt x="20333" y="0"/>
                </a:cubicBezTo>
                <a:lnTo>
                  <a:pt x="2207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Koszt procesu niższy o &lt;60%</a:t>
            </a:r>
          </a:p>
        </p:txBody>
      </p:sp>
      <p:sp>
        <p:nvSpPr>
          <p:cNvPr id="253" name="Group"/>
          <p:cNvSpPr/>
          <p:nvPr/>
        </p:nvSpPr>
        <p:spPr>
          <a:xfrm>
            <a:off x="17269499" y="6835117"/>
            <a:ext cx="5648326" cy="2230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8" y="0"/>
                </a:moveTo>
                <a:cubicBezTo>
                  <a:pt x="1351" y="0"/>
                  <a:pt x="842" y="1288"/>
                  <a:pt x="842" y="2875"/>
                </a:cubicBezTo>
                <a:lnTo>
                  <a:pt x="842" y="4167"/>
                </a:lnTo>
                <a:lnTo>
                  <a:pt x="0" y="6443"/>
                </a:lnTo>
                <a:lnTo>
                  <a:pt x="842" y="8722"/>
                </a:lnTo>
                <a:lnTo>
                  <a:pt x="842" y="18725"/>
                </a:lnTo>
                <a:cubicBezTo>
                  <a:pt x="842" y="20312"/>
                  <a:pt x="1351" y="21600"/>
                  <a:pt x="1978" y="21600"/>
                </a:cubicBezTo>
                <a:lnTo>
                  <a:pt x="20465" y="21600"/>
                </a:lnTo>
                <a:cubicBezTo>
                  <a:pt x="21092" y="21600"/>
                  <a:pt x="21600" y="20312"/>
                  <a:pt x="21600" y="18725"/>
                </a:cubicBezTo>
                <a:lnTo>
                  <a:pt x="21600" y="2875"/>
                </a:lnTo>
                <a:cubicBezTo>
                  <a:pt x="21600" y="1288"/>
                  <a:pt x="21092" y="0"/>
                  <a:pt x="20465" y="0"/>
                </a:cubicBezTo>
                <a:lnTo>
                  <a:pt x="197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Dostęp do bazy postępowań przetargowych</a:t>
            </a:r>
          </a:p>
        </p:txBody>
      </p:sp>
      <p:sp>
        <p:nvSpPr>
          <p:cNvPr id="254" name="Group"/>
          <p:cNvSpPr/>
          <p:nvPr/>
        </p:nvSpPr>
        <p:spPr>
          <a:xfrm>
            <a:off x="9741618" y="4834830"/>
            <a:ext cx="5416948" cy="2553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2" y="0"/>
                </a:moveTo>
                <a:cubicBezTo>
                  <a:pt x="1408" y="0"/>
                  <a:pt x="878" y="1124"/>
                  <a:pt x="878" y="2511"/>
                </a:cubicBezTo>
                <a:lnTo>
                  <a:pt x="878" y="3639"/>
                </a:lnTo>
                <a:lnTo>
                  <a:pt x="0" y="5626"/>
                </a:lnTo>
                <a:lnTo>
                  <a:pt x="878" y="7616"/>
                </a:lnTo>
                <a:lnTo>
                  <a:pt x="878" y="19089"/>
                </a:lnTo>
                <a:cubicBezTo>
                  <a:pt x="878" y="20476"/>
                  <a:pt x="1408" y="21600"/>
                  <a:pt x="2062" y="21600"/>
                </a:cubicBezTo>
                <a:lnTo>
                  <a:pt x="20418" y="21600"/>
                </a:lnTo>
                <a:cubicBezTo>
                  <a:pt x="21071" y="21600"/>
                  <a:pt x="21600" y="20476"/>
                  <a:pt x="21600" y="19089"/>
                </a:cubicBezTo>
                <a:lnTo>
                  <a:pt x="21600" y="2511"/>
                </a:lnTo>
                <a:cubicBezTo>
                  <a:pt x="21600" y="1124"/>
                  <a:pt x="21071" y="0"/>
                  <a:pt x="20418" y="0"/>
                </a:cubicBezTo>
                <a:lnTo>
                  <a:pt x="2062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Share Purchase </a:t>
            </a:r>
          </a:p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(efekt skali procesu, obniżenie ceny zakupu)</a:t>
            </a:r>
          </a:p>
        </p:txBody>
      </p:sp>
      <p:sp>
        <p:nvSpPr>
          <p:cNvPr id="255" name="Rozwiązanie problemu - CONNECT FACILITIES…"/>
          <p:cNvSpPr txBox="1"/>
          <p:nvPr/>
        </p:nvSpPr>
        <p:spPr>
          <a:xfrm>
            <a:off x="751895" y="758057"/>
            <a:ext cx="19918145" cy="1338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lnSpc>
                <a:spcPct val="80000"/>
              </a:lnSpc>
              <a:defRPr sz="4300" spc="-85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rPr lang="pl-PL" dirty="0"/>
              <a:t>Nasza oferta </a:t>
            </a:r>
            <a:r>
              <a:rPr dirty="0"/>
              <a:t>- CONNECT FACILITIES</a:t>
            </a:r>
          </a:p>
          <a:p>
            <a: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rPr dirty="0" err="1"/>
              <a:t>Platforma</a:t>
            </a:r>
            <a:r>
              <a:rPr dirty="0"/>
              <a:t> </a:t>
            </a:r>
            <a:r>
              <a:rPr dirty="0" err="1"/>
              <a:t>zakupowo-sprzedażowa</a:t>
            </a:r>
            <a:r>
              <a:rPr dirty="0"/>
              <a:t> </a:t>
            </a:r>
            <a:r>
              <a:rPr dirty="0" err="1"/>
              <a:t>odpowiadająca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lang="pl-PL" dirty="0"/>
              <a:t>Państwa </a:t>
            </a:r>
            <a:r>
              <a:rPr dirty="0" err="1"/>
              <a:t>potrzeby</a:t>
            </a:r>
            <a:endParaRPr dirty="0"/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31196" y="12936074"/>
            <a:ext cx="255525" cy="39928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Korzystaj z platformy poprzez prosty dashboard użytkownika"/>
          <p:cNvSpPr/>
          <p:nvPr/>
        </p:nvSpPr>
        <p:spPr>
          <a:xfrm>
            <a:off x="15935503" y="2668036"/>
            <a:ext cx="4775201" cy="7730525"/>
          </a:xfrm>
          <a:prstGeom prst="rightArrow">
            <a:avLst>
              <a:gd name="adj1" fmla="val 32000"/>
              <a:gd name="adj2" fmla="val 59397"/>
            </a:avLst>
          </a:prstGeom>
          <a:gradFill>
            <a:gsLst>
              <a:gs pos="0">
                <a:srgbClr val="99AEC9"/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Korzystaj z platformy poprzez prosty dashboard użytkownika</a:t>
            </a:r>
          </a:p>
        </p:txBody>
      </p:sp>
      <p:sp>
        <p:nvSpPr>
          <p:cNvPr id="259" name="Jak dołączyć? - wystarczą 3 proste kroki"/>
          <p:cNvSpPr txBox="1"/>
          <p:nvPr/>
        </p:nvSpPr>
        <p:spPr>
          <a:xfrm>
            <a:off x="845177" y="1009879"/>
            <a:ext cx="13026137" cy="1046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Jak dołączyć? - wystarczą 3 proste kroki</a:t>
            </a:r>
          </a:p>
        </p:txBody>
      </p:sp>
      <p:sp>
        <p:nvSpPr>
          <p:cNvPr id="260" name="Zarejestruj się poprzez www i zaakceptuj regulamin"/>
          <p:cNvSpPr/>
          <p:nvPr/>
        </p:nvSpPr>
        <p:spPr>
          <a:xfrm>
            <a:off x="3195290" y="2668036"/>
            <a:ext cx="4775201" cy="7730525"/>
          </a:xfrm>
          <a:prstGeom prst="rightArrow">
            <a:avLst>
              <a:gd name="adj1" fmla="val 32000"/>
              <a:gd name="adj2" fmla="val 59397"/>
            </a:avLst>
          </a:prstGeom>
          <a:gradFill>
            <a:gsLst>
              <a:gs pos="0">
                <a:srgbClr val="374744"/>
              </a:gs>
              <a:gs pos="100000">
                <a:srgbClr val="BFD8D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Zarejestruj się poprzez www i zaakceptuj regulamin</a:t>
            </a:r>
          </a:p>
        </p:txBody>
      </p:sp>
      <p:sp>
        <p:nvSpPr>
          <p:cNvPr id="261" name="Wybierz usługi i określ wymagane parametry"/>
          <p:cNvSpPr/>
          <p:nvPr/>
        </p:nvSpPr>
        <p:spPr>
          <a:xfrm>
            <a:off x="9565396" y="2668036"/>
            <a:ext cx="4775201" cy="7730525"/>
          </a:xfrm>
          <a:prstGeom prst="rightArrow">
            <a:avLst>
              <a:gd name="adj1" fmla="val 32000"/>
              <a:gd name="adj2" fmla="val 59397"/>
            </a:avLst>
          </a:prstGeom>
          <a:gradFill>
            <a:gsLst>
              <a:gs pos="0">
                <a:srgbClr val="9DCBC4"/>
              </a:gs>
              <a:gs pos="100000">
                <a:srgbClr val="BFD8D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2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Wybierz usługi i określ wymagane parametry</a:t>
            </a:r>
          </a:p>
        </p:txBody>
      </p:sp>
      <p:sp>
        <p:nvSpPr>
          <p:cNvPr id="262" name="1"/>
          <p:cNvSpPr/>
          <p:nvPr/>
        </p:nvSpPr>
        <p:spPr>
          <a:xfrm>
            <a:off x="3193323" y="3654600"/>
            <a:ext cx="1270001" cy="1270001"/>
          </a:xfrm>
          <a:prstGeom prst="ellipse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</a:t>
            </a:r>
          </a:p>
        </p:txBody>
      </p:sp>
      <p:sp>
        <p:nvSpPr>
          <p:cNvPr id="263" name="2"/>
          <p:cNvSpPr/>
          <p:nvPr/>
        </p:nvSpPr>
        <p:spPr>
          <a:xfrm>
            <a:off x="9582043" y="3654600"/>
            <a:ext cx="1270001" cy="1270001"/>
          </a:xfrm>
          <a:prstGeom prst="ellipse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2</a:t>
            </a:r>
          </a:p>
        </p:txBody>
      </p:sp>
      <p:sp>
        <p:nvSpPr>
          <p:cNvPr id="264" name="3"/>
          <p:cNvSpPr/>
          <p:nvPr/>
        </p:nvSpPr>
        <p:spPr>
          <a:xfrm>
            <a:off x="15958063" y="3654600"/>
            <a:ext cx="1270001" cy="1270001"/>
          </a:xfrm>
          <a:prstGeom prst="ellipse">
            <a:avLst/>
          </a:prstGeom>
          <a:solidFill>
            <a:srgbClr val="92929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2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earch"/>
          <p:cNvSpPr/>
          <p:nvPr/>
        </p:nvSpPr>
        <p:spPr>
          <a:xfrm>
            <a:off x="8917548" y="6867155"/>
            <a:ext cx="1162110" cy="1362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00" h="21502" extrusionOk="0">
                <a:moveTo>
                  <a:pt x="7928" y="4"/>
                </a:moveTo>
                <a:cubicBezTo>
                  <a:pt x="6343" y="54"/>
                  <a:pt x="4758" y="513"/>
                  <a:pt x="3383" y="1414"/>
                </a:cubicBezTo>
                <a:cubicBezTo>
                  <a:pt x="-286" y="3816"/>
                  <a:pt x="-1098" y="8454"/>
                  <a:pt x="1573" y="11753"/>
                </a:cubicBezTo>
                <a:cubicBezTo>
                  <a:pt x="3866" y="14587"/>
                  <a:pt x="8102" y="15587"/>
                  <a:pt x="11645" y="14130"/>
                </a:cubicBezTo>
                <a:lnTo>
                  <a:pt x="11895" y="14028"/>
                </a:lnTo>
                <a:lnTo>
                  <a:pt x="12039" y="14238"/>
                </a:lnTo>
                <a:cubicBezTo>
                  <a:pt x="12051" y="14256"/>
                  <a:pt x="12060" y="14269"/>
                  <a:pt x="12071" y="14282"/>
                </a:cubicBezTo>
                <a:lnTo>
                  <a:pt x="17686" y="21218"/>
                </a:lnTo>
                <a:cubicBezTo>
                  <a:pt x="17806" y="21366"/>
                  <a:pt x="17984" y="21464"/>
                  <a:pt x="18188" y="21493"/>
                </a:cubicBezTo>
                <a:cubicBezTo>
                  <a:pt x="18392" y="21522"/>
                  <a:pt x="18597" y="21479"/>
                  <a:pt x="18762" y="21371"/>
                </a:cubicBezTo>
                <a:lnTo>
                  <a:pt x="20082" y="20505"/>
                </a:lnTo>
                <a:cubicBezTo>
                  <a:pt x="20425" y="20281"/>
                  <a:pt x="20502" y="19847"/>
                  <a:pt x="20252" y="19538"/>
                </a:cubicBezTo>
                <a:lnTo>
                  <a:pt x="14637" y="12602"/>
                </a:lnTo>
                <a:cubicBezTo>
                  <a:pt x="14613" y="12572"/>
                  <a:pt x="14586" y="12546"/>
                  <a:pt x="14559" y="12521"/>
                </a:cubicBezTo>
                <a:lnTo>
                  <a:pt x="14359" y="12340"/>
                </a:lnTo>
                <a:lnTo>
                  <a:pt x="14540" y="12143"/>
                </a:lnTo>
                <a:cubicBezTo>
                  <a:pt x="16964" y="9533"/>
                  <a:pt x="17103" y="5790"/>
                  <a:pt x="14878" y="3042"/>
                </a:cubicBezTo>
                <a:cubicBezTo>
                  <a:pt x="13209" y="980"/>
                  <a:pt x="10569" y="-78"/>
                  <a:pt x="7928" y="4"/>
                </a:cubicBezTo>
                <a:close/>
                <a:moveTo>
                  <a:pt x="7952" y="1548"/>
                </a:moveTo>
                <a:cubicBezTo>
                  <a:pt x="8377" y="1533"/>
                  <a:pt x="8807" y="1556"/>
                  <a:pt x="9237" y="1617"/>
                </a:cubicBezTo>
                <a:cubicBezTo>
                  <a:pt x="10956" y="1861"/>
                  <a:pt x="12466" y="2690"/>
                  <a:pt x="13488" y="3952"/>
                </a:cubicBezTo>
                <a:cubicBezTo>
                  <a:pt x="15601" y="6562"/>
                  <a:pt x="14959" y="10231"/>
                  <a:pt x="12058" y="12131"/>
                </a:cubicBezTo>
                <a:cubicBezTo>
                  <a:pt x="10904" y="12887"/>
                  <a:pt x="9563" y="13250"/>
                  <a:pt x="8234" y="13250"/>
                </a:cubicBezTo>
                <a:cubicBezTo>
                  <a:pt x="6221" y="13250"/>
                  <a:pt x="4235" y="12415"/>
                  <a:pt x="2963" y="10843"/>
                </a:cubicBezTo>
                <a:cubicBezTo>
                  <a:pt x="850" y="8233"/>
                  <a:pt x="1491" y="4565"/>
                  <a:pt x="4393" y="2665"/>
                </a:cubicBezTo>
                <a:cubicBezTo>
                  <a:pt x="5446" y="1976"/>
                  <a:pt x="6677" y="1593"/>
                  <a:pt x="7952" y="1548"/>
                </a:cubicBezTo>
                <a:close/>
              </a:path>
            </a:pathLst>
          </a:custGeom>
          <a:solidFill>
            <a:schemeClr val="accent2">
              <a:hueOff val="-85258"/>
              <a:satOff val="14347"/>
              <a:lumOff val="2237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68" name="Bell"/>
          <p:cNvSpPr/>
          <p:nvPr/>
        </p:nvSpPr>
        <p:spPr>
          <a:xfrm>
            <a:off x="16700596" y="3196995"/>
            <a:ext cx="1263563" cy="12763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703" y="0"/>
                </a:moveTo>
                <a:cubicBezTo>
                  <a:pt x="9575" y="0"/>
                  <a:pt x="9470" y="104"/>
                  <a:pt x="9470" y="231"/>
                </a:cubicBezTo>
                <a:lnTo>
                  <a:pt x="9470" y="1411"/>
                </a:lnTo>
                <a:cubicBezTo>
                  <a:pt x="7726" y="1796"/>
                  <a:pt x="4885" y="3013"/>
                  <a:pt x="4885" y="6864"/>
                </a:cubicBezTo>
                <a:cubicBezTo>
                  <a:pt x="4875" y="6874"/>
                  <a:pt x="4657" y="13994"/>
                  <a:pt x="1736" y="16276"/>
                </a:cubicBezTo>
                <a:cubicBezTo>
                  <a:pt x="1736" y="16276"/>
                  <a:pt x="683" y="17224"/>
                  <a:pt x="0" y="17750"/>
                </a:cubicBezTo>
                <a:lnTo>
                  <a:pt x="0" y="19776"/>
                </a:lnTo>
                <a:lnTo>
                  <a:pt x="8958" y="19776"/>
                </a:lnTo>
                <a:cubicBezTo>
                  <a:pt x="8958" y="20783"/>
                  <a:pt x="9783" y="21600"/>
                  <a:pt x="10800" y="21600"/>
                </a:cubicBezTo>
                <a:cubicBezTo>
                  <a:pt x="11817" y="21600"/>
                  <a:pt x="12642" y="20783"/>
                  <a:pt x="12642" y="19776"/>
                </a:cubicBezTo>
                <a:lnTo>
                  <a:pt x="21600" y="19776"/>
                </a:lnTo>
                <a:lnTo>
                  <a:pt x="21600" y="17750"/>
                </a:lnTo>
                <a:cubicBezTo>
                  <a:pt x="20918" y="17224"/>
                  <a:pt x="19864" y="16276"/>
                  <a:pt x="19864" y="16276"/>
                </a:cubicBezTo>
                <a:cubicBezTo>
                  <a:pt x="16943" y="13994"/>
                  <a:pt x="16725" y="6874"/>
                  <a:pt x="16715" y="6864"/>
                </a:cubicBezTo>
                <a:cubicBezTo>
                  <a:pt x="16715" y="3013"/>
                  <a:pt x="13874" y="1796"/>
                  <a:pt x="12130" y="1411"/>
                </a:cubicBezTo>
                <a:lnTo>
                  <a:pt x="12130" y="231"/>
                </a:lnTo>
                <a:cubicBezTo>
                  <a:pt x="12130" y="104"/>
                  <a:pt x="12025" y="0"/>
                  <a:pt x="11897" y="0"/>
                </a:cubicBezTo>
                <a:lnTo>
                  <a:pt x="9703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69" name="Box Van"/>
          <p:cNvSpPr/>
          <p:nvPr/>
        </p:nvSpPr>
        <p:spPr>
          <a:xfrm flipH="1">
            <a:off x="8765131" y="3348626"/>
            <a:ext cx="1466945" cy="973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5194"/>
                </a:lnTo>
                <a:lnTo>
                  <a:pt x="15310" y="15194"/>
                </a:lnTo>
                <a:lnTo>
                  <a:pt x="15310" y="1935"/>
                </a:lnTo>
                <a:cubicBezTo>
                  <a:pt x="15310" y="869"/>
                  <a:pt x="14734" y="0"/>
                  <a:pt x="14027" y="0"/>
                </a:cubicBezTo>
                <a:lnTo>
                  <a:pt x="0" y="0"/>
                </a:lnTo>
                <a:close/>
                <a:moveTo>
                  <a:pt x="15742" y="6330"/>
                </a:moveTo>
                <a:lnTo>
                  <a:pt x="15742" y="17805"/>
                </a:lnTo>
                <a:lnTo>
                  <a:pt x="16223" y="17805"/>
                </a:lnTo>
                <a:cubicBezTo>
                  <a:pt x="16472" y="16218"/>
                  <a:pt x="17416" y="15031"/>
                  <a:pt x="18550" y="15031"/>
                </a:cubicBezTo>
                <a:cubicBezTo>
                  <a:pt x="19683" y="15031"/>
                  <a:pt x="20624" y="16210"/>
                  <a:pt x="20878" y="17805"/>
                </a:cubicBezTo>
                <a:lnTo>
                  <a:pt x="21126" y="17805"/>
                </a:lnTo>
                <a:cubicBezTo>
                  <a:pt x="21385" y="17805"/>
                  <a:pt x="21600" y="17490"/>
                  <a:pt x="21600" y="17091"/>
                </a:cubicBezTo>
                <a:lnTo>
                  <a:pt x="21600" y="12704"/>
                </a:lnTo>
                <a:cubicBezTo>
                  <a:pt x="21595" y="12476"/>
                  <a:pt x="21563" y="12249"/>
                  <a:pt x="21499" y="12037"/>
                </a:cubicBezTo>
                <a:lnTo>
                  <a:pt x="19953" y="7129"/>
                </a:lnTo>
                <a:cubicBezTo>
                  <a:pt x="19802" y="6640"/>
                  <a:pt x="19473" y="6330"/>
                  <a:pt x="19117" y="6330"/>
                </a:cubicBezTo>
                <a:lnTo>
                  <a:pt x="15742" y="6330"/>
                </a:lnTo>
                <a:close/>
                <a:moveTo>
                  <a:pt x="16844" y="7602"/>
                </a:moveTo>
                <a:lnTo>
                  <a:pt x="18885" y="7602"/>
                </a:lnTo>
                <a:cubicBezTo>
                  <a:pt x="19064" y="7602"/>
                  <a:pt x="19225" y="7754"/>
                  <a:pt x="19306" y="7999"/>
                </a:cubicBezTo>
                <a:lnTo>
                  <a:pt x="20483" y="11679"/>
                </a:lnTo>
                <a:cubicBezTo>
                  <a:pt x="20553" y="11874"/>
                  <a:pt x="20450" y="12119"/>
                  <a:pt x="20299" y="12119"/>
                </a:cubicBezTo>
                <a:lnTo>
                  <a:pt x="19560" y="12119"/>
                </a:lnTo>
                <a:cubicBezTo>
                  <a:pt x="19339" y="12119"/>
                  <a:pt x="19263" y="11947"/>
                  <a:pt x="19128" y="11686"/>
                </a:cubicBezTo>
                <a:cubicBezTo>
                  <a:pt x="18988" y="11426"/>
                  <a:pt x="18582" y="10580"/>
                  <a:pt x="18167" y="10580"/>
                </a:cubicBezTo>
                <a:lnTo>
                  <a:pt x="16829" y="10580"/>
                </a:lnTo>
                <a:cubicBezTo>
                  <a:pt x="16683" y="10580"/>
                  <a:pt x="16564" y="10400"/>
                  <a:pt x="16564" y="10181"/>
                </a:cubicBezTo>
                <a:lnTo>
                  <a:pt x="16564" y="8024"/>
                </a:lnTo>
                <a:cubicBezTo>
                  <a:pt x="16564" y="7788"/>
                  <a:pt x="16687" y="7602"/>
                  <a:pt x="16844" y="7602"/>
                </a:cubicBezTo>
                <a:close/>
                <a:moveTo>
                  <a:pt x="5060" y="15674"/>
                </a:moveTo>
                <a:cubicBezTo>
                  <a:pt x="3974" y="15674"/>
                  <a:pt x="3094" y="17001"/>
                  <a:pt x="3094" y="18637"/>
                </a:cubicBezTo>
                <a:cubicBezTo>
                  <a:pt x="3094" y="20273"/>
                  <a:pt x="3974" y="21600"/>
                  <a:pt x="5060" y="21600"/>
                </a:cubicBezTo>
                <a:cubicBezTo>
                  <a:pt x="6145" y="21600"/>
                  <a:pt x="7023" y="20273"/>
                  <a:pt x="7023" y="18637"/>
                </a:cubicBezTo>
                <a:cubicBezTo>
                  <a:pt x="7023" y="17001"/>
                  <a:pt x="6145" y="15674"/>
                  <a:pt x="5060" y="15674"/>
                </a:cubicBezTo>
                <a:close/>
                <a:moveTo>
                  <a:pt x="18545" y="15674"/>
                </a:moveTo>
                <a:cubicBezTo>
                  <a:pt x="17459" y="15674"/>
                  <a:pt x="16579" y="17001"/>
                  <a:pt x="16579" y="18637"/>
                </a:cubicBezTo>
                <a:cubicBezTo>
                  <a:pt x="16579" y="20273"/>
                  <a:pt x="17459" y="21600"/>
                  <a:pt x="18545" y="21600"/>
                </a:cubicBezTo>
                <a:cubicBezTo>
                  <a:pt x="19630" y="21600"/>
                  <a:pt x="20510" y="20273"/>
                  <a:pt x="20510" y="18637"/>
                </a:cubicBezTo>
                <a:cubicBezTo>
                  <a:pt x="20510" y="17001"/>
                  <a:pt x="19630" y="15674"/>
                  <a:pt x="18545" y="15674"/>
                </a:cubicBezTo>
                <a:close/>
                <a:moveTo>
                  <a:pt x="2084" y="15885"/>
                </a:moveTo>
                <a:lnTo>
                  <a:pt x="1771" y="18848"/>
                </a:lnTo>
                <a:lnTo>
                  <a:pt x="1604" y="20402"/>
                </a:lnTo>
                <a:lnTo>
                  <a:pt x="2456" y="20402"/>
                </a:lnTo>
                <a:lnTo>
                  <a:pt x="2716" y="17968"/>
                </a:lnTo>
                <a:cubicBezTo>
                  <a:pt x="2819" y="17114"/>
                  <a:pt x="3115" y="16398"/>
                  <a:pt x="3514" y="15885"/>
                </a:cubicBezTo>
                <a:lnTo>
                  <a:pt x="2959" y="15885"/>
                </a:lnTo>
                <a:lnTo>
                  <a:pt x="2084" y="15885"/>
                </a:lnTo>
                <a:close/>
                <a:moveTo>
                  <a:pt x="6603" y="15885"/>
                </a:moveTo>
                <a:cubicBezTo>
                  <a:pt x="7122" y="16544"/>
                  <a:pt x="7439" y="17521"/>
                  <a:pt x="7450" y="18571"/>
                </a:cubicBezTo>
                <a:lnTo>
                  <a:pt x="15310" y="18571"/>
                </a:lnTo>
                <a:lnTo>
                  <a:pt x="15310" y="15885"/>
                </a:lnTo>
                <a:lnTo>
                  <a:pt x="6603" y="15885"/>
                </a:lnTo>
                <a:close/>
                <a:moveTo>
                  <a:pt x="5060" y="17236"/>
                </a:moveTo>
                <a:cubicBezTo>
                  <a:pt x="5573" y="17236"/>
                  <a:pt x="5982" y="17856"/>
                  <a:pt x="5982" y="18629"/>
                </a:cubicBezTo>
                <a:cubicBezTo>
                  <a:pt x="5982" y="19403"/>
                  <a:pt x="5573" y="20021"/>
                  <a:pt x="5060" y="20021"/>
                </a:cubicBezTo>
                <a:cubicBezTo>
                  <a:pt x="4552" y="20021"/>
                  <a:pt x="4135" y="19403"/>
                  <a:pt x="4135" y="18629"/>
                </a:cubicBezTo>
                <a:cubicBezTo>
                  <a:pt x="4135" y="17856"/>
                  <a:pt x="4547" y="17236"/>
                  <a:pt x="5060" y="17236"/>
                </a:cubicBezTo>
                <a:close/>
                <a:moveTo>
                  <a:pt x="18545" y="17236"/>
                </a:moveTo>
                <a:cubicBezTo>
                  <a:pt x="19058" y="17236"/>
                  <a:pt x="19467" y="17856"/>
                  <a:pt x="19467" y="18629"/>
                </a:cubicBezTo>
                <a:cubicBezTo>
                  <a:pt x="19467" y="19403"/>
                  <a:pt x="19058" y="20021"/>
                  <a:pt x="18545" y="20021"/>
                </a:cubicBezTo>
                <a:cubicBezTo>
                  <a:pt x="18037" y="20021"/>
                  <a:pt x="17622" y="19403"/>
                  <a:pt x="17622" y="18629"/>
                </a:cubicBezTo>
                <a:cubicBezTo>
                  <a:pt x="17622" y="17856"/>
                  <a:pt x="18032" y="17236"/>
                  <a:pt x="18545" y="17236"/>
                </a:cubicBezTo>
                <a:close/>
              </a:path>
            </a:pathLst>
          </a:custGeom>
          <a:solidFill>
            <a:schemeClr val="accent1">
              <a:lumOff val="-135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70" name="Arrow 5"/>
          <p:cNvSpPr/>
          <p:nvPr/>
        </p:nvSpPr>
        <p:spPr>
          <a:xfrm>
            <a:off x="779978" y="3192275"/>
            <a:ext cx="1253784" cy="1285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13" extrusionOk="0">
                <a:moveTo>
                  <a:pt x="10529" y="0"/>
                </a:moveTo>
                <a:lnTo>
                  <a:pt x="10529" y="2252"/>
                </a:lnTo>
                <a:cubicBezTo>
                  <a:pt x="6127" y="2290"/>
                  <a:pt x="2426" y="5063"/>
                  <a:pt x="1275" y="8842"/>
                </a:cubicBezTo>
                <a:lnTo>
                  <a:pt x="4596" y="10276"/>
                </a:lnTo>
                <a:cubicBezTo>
                  <a:pt x="5122" y="7645"/>
                  <a:pt x="7572" y="5648"/>
                  <a:pt x="10529" y="5607"/>
                </a:cubicBezTo>
                <a:lnTo>
                  <a:pt x="10529" y="7662"/>
                </a:lnTo>
                <a:lnTo>
                  <a:pt x="16091" y="3831"/>
                </a:lnTo>
                <a:lnTo>
                  <a:pt x="10529" y="0"/>
                </a:lnTo>
                <a:close/>
                <a:moveTo>
                  <a:pt x="17685" y="4997"/>
                </a:moveTo>
                <a:lnTo>
                  <a:pt x="14789" y="7046"/>
                </a:lnTo>
                <a:cubicBezTo>
                  <a:pt x="16783" y="8706"/>
                  <a:pt x="17443" y="11456"/>
                  <a:pt x="16235" y="13805"/>
                </a:cubicBezTo>
                <a:lnTo>
                  <a:pt x="14269" y="12888"/>
                </a:lnTo>
                <a:lnTo>
                  <a:pt x="15451" y="19251"/>
                </a:lnTo>
                <a:lnTo>
                  <a:pt x="21600" y="16307"/>
                </a:lnTo>
                <a:lnTo>
                  <a:pt x="19446" y="15303"/>
                </a:lnTo>
                <a:cubicBezTo>
                  <a:pt x="21285" y="11775"/>
                  <a:pt x="20457" y="7668"/>
                  <a:pt x="17685" y="4997"/>
                </a:cubicBezTo>
                <a:close/>
                <a:moveTo>
                  <a:pt x="972" y="10677"/>
                </a:moveTo>
                <a:lnTo>
                  <a:pt x="0" y="17074"/>
                </a:lnTo>
                <a:lnTo>
                  <a:pt x="2120" y="16006"/>
                </a:lnTo>
                <a:cubicBezTo>
                  <a:pt x="4403" y="19887"/>
                  <a:pt x="9288" y="21600"/>
                  <a:pt x="13647" y="20265"/>
                </a:cubicBezTo>
                <a:lnTo>
                  <a:pt x="12998" y="16913"/>
                </a:lnTo>
                <a:cubicBezTo>
                  <a:pt x="10149" y="18031"/>
                  <a:pt x="6810" y="16983"/>
                  <a:pt x="5281" y="14416"/>
                </a:cubicBezTo>
                <a:lnTo>
                  <a:pt x="7215" y="13443"/>
                </a:lnTo>
                <a:lnTo>
                  <a:pt x="972" y="1067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71" name="World"/>
          <p:cNvSpPr/>
          <p:nvPr/>
        </p:nvSpPr>
        <p:spPr>
          <a:xfrm>
            <a:off x="771870" y="691318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5" y="0"/>
                  <a:pt x="0" y="4845"/>
                  <a:pt x="0" y="10800"/>
                </a:cubicBezTo>
                <a:cubicBezTo>
                  <a:pt x="0" y="16755"/>
                  <a:pt x="4845" y="21600"/>
                  <a:pt x="10800" y="21600"/>
                </a:cubicBezTo>
                <a:cubicBezTo>
                  <a:pt x="16755" y="21600"/>
                  <a:pt x="21600" y="16755"/>
                  <a:pt x="21600" y="10800"/>
                </a:cubicBezTo>
                <a:cubicBezTo>
                  <a:pt x="21600" y="4845"/>
                  <a:pt x="16755" y="0"/>
                  <a:pt x="10800" y="0"/>
                </a:cubicBezTo>
                <a:close/>
                <a:moveTo>
                  <a:pt x="11993" y="938"/>
                </a:moveTo>
                <a:cubicBezTo>
                  <a:pt x="14122" y="1194"/>
                  <a:pt x="16044" y="2125"/>
                  <a:pt x="17542" y="3512"/>
                </a:cubicBezTo>
                <a:cubicBezTo>
                  <a:pt x="16898" y="4108"/>
                  <a:pt x="16188" y="4611"/>
                  <a:pt x="15429" y="5012"/>
                </a:cubicBezTo>
                <a:cubicBezTo>
                  <a:pt x="15343" y="4850"/>
                  <a:pt x="15255" y="4689"/>
                  <a:pt x="15162" y="4531"/>
                </a:cubicBezTo>
                <a:cubicBezTo>
                  <a:pt x="14347" y="3140"/>
                  <a:pt x="13267" y="1918"/>
                  <a:pt x="11993" y="938"/>
                </a:cubicBezTo>
                <a:close/>
                <a:moveTo>
                  <a:pt x="9560" y="943"/>
                </a:moveTo>
                <a:cubicBezTo>
                  <a:pt x="8289" y="1922"/>
                  <a:pt x="7211" y="3142"/>
                  <a:pt x="6397" y="4531"/>
                </a:cubicBezTo>
                <a:cubicBezTo>
                  <a:pt x="6308" y="4684"/>
                  <a:pt x="6222" y="4839"/>
                  <a:pt x="6139" y="4995"/>
                </a:cubicBezTo>
                <a:cubicBezTo>
                  <a:pt x="5392" y="4597"/>
                  <a:pt x="4693" y="4100"/>
                  <a:pt x="4058" y="3512"/>
                </a:cubicBezTo>
                <a:cubicBezTo>
                  <a:pt x="5545" y="2136"/>
                  <a:pt x="7450" y="1207"/>
                  <a:pt x="9560" y="943"/>
                </a:cubicBezTo>
                <a:close/>
                <a:moveTo>
                  <a:pt x="10366" y="1421"/>
                </a:moveTo>
                <a:lnTo>
                  <a:pt x="10366" y="6141"/>
                </a:lnTo>
                <a:cubicBezTo>
                  <a:pt x="9165" y="6090"/>
                  <a:pt x="8002" y="5827"/>
                  <a:pt x="6920" y="5368"/>
                </a:cubicBezTo>
                <a:cubicBezTo>
                  <a:pt x="6992" y="5234"/>
                  <a:pt x="7066" y="5100"/>
                  <a:pt x="7143" y="4968"/>
                </a:cubicBezTo>
                <a:cubicBezTo>
                  <a:pt x="7960" y="3575"/>
                  <a:pt x="9062" y="2365"/>
                  <a:pt x="10366" y="1421"/>
                </a:cubicBezTo>
                <a:close/>
                <a:moveTo>
                  <a:pt x="11234" y="1451"/>
                </a:moveTo>
                <a:cubicBezTo>
                  <a:pt x="12520" y="2391"/>
                  <a:pt x="13607" y="3589"/>
                  <a:pt x="14415" y="4968"/>
                </a:cubicBezTo>
                <a:cubicBezTo>
                  <a:pt x="14495" y="5104"/>
                  <a:pt x="14572" y="5244"/>
                  <a:pt x="14646" y="5383"/>
                </a:cubicBezTo>
                <a:cubicBezTo>
                  <a:pt x="13574" y="5833"/>
                  <a:pt x="12424" y="6090"/>
                  <a:pt x="11234" y="6141"/>
                </a:cubicBezTo>
                <a:lnTo>
                  <a:pt x="11234" y="1451"/>
                </a:lnTo>
                <a:close/>
                <a:moveTo>
                  <a:pt x="3448" y="4128"/>
                </a:moveTo>
                <a:cubicBezTo>
                  <a:pt x="4152" y="4783"/>
                  <a:pt x="4928" y="5335"/>
                  <a:pt x="5759" y="5775"/>
                </a:cubicBezTo>
                <a:cubicBezTo>
                  <a:pt x="5120" y="7219"/>
                  <a:pt x="4759" y="8779"/>
                  <a:pt x="4701" y="10368"/>
                </a:cubicBezTo>
                <a:lnTo>
                  <a:pt x="876" y="10368"/>
                </a:lnTo>
                <a:cubicBezTo>
                  <a:pt x="979" y="7972"/>
                  <a:pt x="1935" y="5793"/>
                  <a:pt x="3448" y="4128"/>
                </a:cubicBezTo>
                <a:close/>
                <a:moveTo>
                  <a:pt x="18152" y="4128"/>
                </a:moveTo>
                <a:cubicBezTo>
                  <a:pt x="19665" y="5793"/>
                  <a:pt x="20621" y="7972"/>
                  <a:pt x="20724" y="10368"/>
                </a:cubicBezTo>
                <a:lnTo>
                  <a:pt x="16858" y="10368"/>
                </a:lnTo>
                <a:cubicBezTo>
                  <a:pt x="16800" y="8785"/>
                  <a:pt x="16441" y="7231"/>
                  <a:pt x="15807" y="5792"/>
                </a:cubicBezTo>
                <a:cubicBezTo>
                  <a:pt x="16650" y="5349"/>
                  <a:pt x="17439" y="4792"/>
                  <a:pt x="18152" y="4128"/>
                </a:cubicBezTo>
                <a:close/>
                <a:moveTo>
                  <a:pt x="6541" y="6148"/>
                </a:moveTo>
                <a:cubicBezTo>
                  <a:pt x="7739" y="6662"/>
                  <a:pt x="9031" y="6956"/>
                  <a:pt x="10366" y="7008"/>
                </a:cubicBezTo>
                <a:lnTo>
                  <a:pt x="10366" y="10368"/>
                </a:lnTo>
                <a:lnTo>
                  <a:pt x="5569" y="10368"/>
                </a:lnTo>
                <a:cubicBezTo>
                  <a:pt x="5626" y="8908"/>
                  <a:pt x="5956" y="7475"/>
                  <a:pt x="6541" y="6148"/>
                </a:cubicBezTo>
                <a:close/>
                <a:moveTo>
                  <a:pt x="15024" y="6163"/>
                </a:moveTo>
                <a:cubicBezTo>
                  <a:pt x="15604" y="7486"/>
                  <a:pt x="15934" y="8914"/>
                  <a:pt x="15991" y="10368"/>
                </a:cubicBezTo>
                <a:lnTo>
                  <a:pt x="11234" y="10368"/>
                </a:lnTo>
                <a:lnTo>
                  <a:pt x="11234" y="7008"/>
                </a:lnTo>
                <a:cubicBezTo>
                  <a:pt x="12557" y="6956"/>
                  <a:pt x="13835" y="6668"/>
                  <a:pt x="15024" y="6163"/>
                </a:cubicBezTo>
                <a:close/>
                <a:moveTo>
                  <a:pt x="876" y="11234"/>
                </a:moveTo>
                <a:lnTo>
                  <a:pt x="4700" y="11234"/>
                </a:lnTo>
                <a:cubicBezTo>
                  <a:pt x="4753" y="12849"/>
                  <a:pt x="5119" y="14437"/>
                  <a:pt x="5773" y="15903"/>
                </a:cubicBezTo>
                <a:cubicBezTo>
                  <a:pt x="4953" y="16335"/>
                  <a:pt x="4185" y="16876"/>
                  <a:pt x="3488" y="17518"/>
                </a:cubicBezTo>
                <a:cubicBezTo>
                  <a:pt x="1952" y="15847"/>
                  <a:pt x="980" y="13652"/>
                  <a:pt x="876" y="11234"/>
                </a:cubicBezTo>
                <a:close/>
                <a:moveTo>
                  <a:pt x="5567" y="11234"/>
                </a:moveTo>
                <a:lnTo>
                  <a:pt x="10366" y="11234"/>
                </a:lnTo>
                <a:lnTo>
                  <a:pt x="10366" y="14676"/>
                </a:lnTo>
                <a:cubicBezTo>
                  <a:pt x="9036" y="14728"/>
                  <a:pt x="7749" y="15021"/>
                  <a:pt x="6554" y="15532"/>
                </a:cubicBezTo>
                <a:cubicBezTo>
                  <a:pt x="5955" y="14182"/>
                  <a:pt x="5619" y="12720"/>
                  <a:pt x="5567" y="11234"/>
                </a:cubicBezTo>
                <a:close/>
                <a:moveTo>
                  <a:pt x="11234" y="11234"/>
                </a:moveTo>
                <a:lnTo>
                  <a:pt x="15992" y="11234"/>
                </a:lnTo>
                <a:cubicBezTo>
                  <a:pt x="15940" y="12714"/>
                  <a:pt x="15605" y="14169"/>
                  <a:pt x="15010" y="15515"/>
                </a:cubicBezTo>
                <a:cubicBezTo>
                  <a:pt x="13825" y="15013"/>
                  <a:pt x="12552" y="14728"/>
                  <a:pt x="11234" y="14676"/>
                </a:cubicBezTo>
                <a:lnTo>
                  <a:pt x="11234" y="11234"/>
                </a:lnTo>
                <a:close/>
                <a:moveTo>
                  <a:pt x="16860" y="11234"/>
                </a:moveTo>
                <a:lnTo>
                  <a:pt x="20724" y="11234"/>
                </a:lnTo>
                <a:cubicBezTo>
                  <a:pt x="20620" y="13652"/>
                  <a:pt x="19648" y="15847"/>
                  <a:pt x="18112" y="17518"/>
                </a:cubicBezTo>
                <a:cubicBezTo>
                  <a:pt x="17406" y="16867"/>
                  <a:pt x="16627" y="16321"/>
                  <a:pt x="15795" y="15886"/>
                </a:cubicBezTo>
                <a:cubicBezTo>
                  <a:pt x="16444" y="14425"/>
                  <a:pt x="16807" y="12842"/>
                  <a:pt x="16860" y="11234"/>
                </a:cubicBezTo>
                <a:close/>
                <a:moveTo>
                  <a:pt x="10366" y="15544"/>
                </a:moveTo>
                <a:lnTo>
                  <a:pt x="10366" y="20226"/>
                </a:lnTo>
                <a:cubicBezTo>
                  <a:pt x="9026" y="19256"/>
                  <a:pt x="7899" y="18005"/>
                  <a:pt x="7077" y="16566"/>
                </a:cubicBezTo>
                <a:cubicBezTo>
                  <a:pt x="7029" y="16481"/>
                  <a:pt x="6982" y="16396"/>
                  <a:pt x="6936" y="16310"/>
                </a:cubicBezTo>
                <a:cubicBezTo>
                  <a:pt x="8013" y="15855"/>
                  <a:pt x="9170" y="15594"/>
                  <a:pt x="10366" y="15544"/>
                </a:cubicBezTo>
                <a:close/>
                <a:moveTo>
                  <a:pt x="11234" y="15544"/>
                </a:moveTo>
                <a:cubicBezTo>
                  <a:pt x="12418" y="15594"/>
                  <a:pt x="13563" y="15849"/>
                  <a:pt x="14631" y="16295"/>
                </a:cubicBezTo>
                <a:cubicBezTo>
                  <a:pt x="14582" y="16386"/>
                  <a:pt x="14532" y="16476"/>
                  <a:pt x="14480" y="16566"/>
                </a:cubicBezTo>
                <a:cubicBezTo>
                  <a:pt x="13667" y="17990"/>
                  <a:pt x="12556" y="19230"/>
                  <a:pt x="11234" y="20196"/>
                </a:cubicBezTo>
                <a:lnTo>
                  <a:pt x="11234" y="15544"/>
                </a:lnTo>
                <a:close/>
                <a:moveTo>
                  <a:pt x="15415" y="16666"/>
                </a:moveTo>
                <a:cubicBezTo>
                  <a:pt x="16162" y="17059"/>
                  <a:pt x="16861" y="17548"/>
                  <a:pt x="17498" y="18131"/>
                </a:cubicBezTo>
                <a:cubicBezTo>
                  <a:pt x="16023" y="19479"/>
                  <a:pt x="14143" y="20390"/>
                  <a:pt x="12062" y="20655"/>
                </a:cubicBezTo>
                <a:cubicBezTo>
                  <a:pt x="13343" y="19655"/>
                  <a:pt x="14426" y="18410"/>
                  <a:pt x="15233" y="16997"/>
                </a:cubicBezTo>
                <a:cubicBezTo>
                  <a:pt x="15295" y="16887"/>
                  <a:pt x="15356" y="16777"/>
                  <a:pt x="15415" y="16666"/>
                </a:cubicBezTo>
                <a:close/>
                <a:moveTo>
                  <a:pt x="6153" y="16683"/>
                </a:moveTo>
                <a:cubicBezTo>
                  <a:pt x="6209" y="16788"/>
                  <a:pt x="6267" y="16893"/>
                  <a:pt x="6326" y="16997"/>
                </a:cubicBezTo>
                <a:cubicBezTo>
                  <a:pt x="7132" y="18407"/>
                  <a:pt x="8212" y="19649"/>
                  <a:pt x="9489" y="20648"/>
                </a:cubicBezTo>
                <a:cubicBezTo>
                  <a:pt x="7428" y="20375"/>
                  <a:pt x="5565" y="19468"/>
                  <a:pt x="4102" y="18131"/>
                </a:cubicBezTo>
                <a:cubicBezTo>
                  <a:pt x="4730" y="17557"/>
                  <a:pt x="5418" y="17073"/>
                  <a:pt x="6153" y="16683"/>
                </a:cubicBezTo>
                <a:close/>
              </a:path>
            </a:pathLst>
          </a:custGeom>
          <a:solidFill>
            <a:srgbClr val="60D93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72" name="Clock"/>
          <p:cNvSpPr/>
          <p:nvPr/>
        </p:nvSpPr>
        <p:spPr>
          <a:xfrm>
            <a:off x="16697377" y="6737162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3" y="0"/>
                  <a:pt x="0" y="4833"/>
                  <a:pt x="0" y="10800"/>
                </a:cubicBezTo>
                <a:cubicBezTo>
                  <a:pt x="0" y="16767"/>
                  <a:pt x="4833" y="21600"/>
                  <a:pt x="10800" y="21600"/>
                </a:cubicBezTo>
                <a:cubicBezTo>
                  <a:pt x="16767" y="21600"/>
                  <a:pt x="21600" y="16767"/>
                  <a:pt x="21600" y="10800"/>
                </a:cubicBezTo>
                <a:cubicBezTo>
                  <a:pt x="21600" y="4833"/>
                  <a:pt x="16762" y="0"/>
                  <a:pt x="10800" y="0"/>
                </a:cubicBezTo>
                <a:close/>
                <a:moveTo>
                  <a:pt x="10714" y="1340"/>
                </a:moveTo>
                <a:lnTo>
                  <a:pt x="10886" y="1340"/>
                </a:lnTo>
                <a:cubicBezTo>
                  <a:pt x="10994" y="1340"/>
                  <a:pt x="11080" y="1426"/>
                  <a:pt x="11080" y="1534"/>
                </a:cubicBezTo>
                <a:lnTo>
                  <a:pt x="11080" y="3100"/>
                </a:lnTo>
                <a:cubicBezTo>
                  <a:pt x="11080" y="3208"/>
                  <a:pt x="10994" y="3294"/>
                  <a:pt x="10886" y="3294"/>
                </a:cubicBezTo>
                <a:lnTo>
                  <a:pt x="10714" y="3294"/>
                </a:lnTo>
                <a:cubicBezTo>
                  <a:pt x="10606" y="3294"/>
                  <a:pt x="10520" y="3208"/>
                  <a:pt x="10520" y="3100"/>
                </a:cubicBezTo>
                <a:lnTo>
                  <a:pt x="10520" y="1534"/>
                </a:lnTo>
                <a:cubicBezTo>
                  <a:pt x="10520" y="1426"/>
                  <a:pt x="10606" y="1340"/>
                  <a:pt x="10714" y="1340"/>
                </a:cubicBezTo>
                <a:close/>
                <a:moveTo>
                  <a:pt x="6218" y="2541"/>
                </a:moveTo>
                <a:cubicBezTo>
                  <a:pt x="6293" y="2532"/>
                  <a:pt x="6369" y="2567"/>
                  <a:pt x="6409" y="2636"/>
                </a:cubicBezTo>
                <a:lnTo>
                  <a:pt x="7192" y="3991"/>
                </a:lnTo>
                <a:cubicBezTo>
                  <a:pt x="7246" y="4083"/>
                  <a:pt x="7215" y="4202"/>
                  <a:pt x="7123" y="4256"/>
                </a:cubicBezTo>
                <a:lnTo>
                  <a:pt x="6971" y="4342"/>
                </a:lnTo>
                <a:cubicBezTo>
                  <a:pt x="6879" y="4396"/>
                  <a:pt x="6760" y="4363"/>
                  <a:pt x="6706" y="4271"/>
                </a:cubicBezTo>
                <a:lnTo>
                  <a:pt x="5923" y="2916"/>
                </a:lnTo>
                <a:cubicBezTo>
                  <a:pt x="5869" y="2824"/>
                  <a:pt x="5902" y="2700"/>
                  <a:pt x="5994" y="2651"/>
                </a:cubicBezTo>
                <a:lnTo>
                  <a:pt x="6146" y="2565"/>
                </a:lnTo>
                <a:cubicBezTo>
                  <a:pt x="6169" y="2552"/>
                  <a:pt x="6194" y="2544"/>
                  <a:pt x="6218" y="2541"/>
                </a:cubicBezTo>
                <a:close/>
                <a:moveTo>
                  <a:pt x="15382" y="2541"/>
                </a:moveTo>
                <a:cubicBezTo>
                  <a:pt x="15406" y="2544"/>
                  <a:pt x="15431" y="2552"/>
                  <a:pt x="15454" y="2565"/>
                </a:cubicBezTo>
                <a:lnTo>
                  <a:pt x="15606" y="2651"/>
                </a:lnTo>
                <a:cubicBezTo>
                  <a:pt x="15698" y="2705"/>
                  <a:pt x="15731" y="2824"/>
                  <a:pt x="15677" y="2916"/>
                </a:cubicBezTo>
                <a:lnTo>
                  <a:pt x="14894" y="4271"/>
                </a:lnTo>
                <a:cubicBezTo>
                  <a:pt x="14840" y="4363"/>
                  <a:pt x="14721" y="4396"/>
                  <a:pt x="14629" y="4342"/>
                </a:cubicBezTo>
                <a:lnTo>
                  <a:pt x="14477" y="4256"/>
                </a:lnTo>
                <a:cubicBezTo>
                  <a:pt x="14385" y="4202"/>
                  <a:pt x="14354" y="4083"/>
                  <a:pt x="14408" y="3991"/>
                </a:cubicBezTo>
                <a:lnTo>
                  <a:pt x="15191" y="2636"/>
                </a:lnTo>
                <a:cubicBezTo>
                  <a:pt x="15231" y="2567"/>
                  <a:pt x="15307" y="2532"/>
                  <a:pt x="15382" y="2541"/>
                </a:cubicBezTo>
                <a:close/>
                <a:moveTo>
                  <a:pt x="16951" y="4904"/>
                </a:moveTo>
                <a:lnTo>
                  <a:pt x="17280" y="5282"/>
                </a:lnTo>
                <a:lnTo>
                  <a:pt x="11762" y="10660"/>
                </a:lnTo>
                <a:lnTo>
                  <a:pt x="12221" y="10903"/>
                </a:lnTo>
                <a:lnTo>
                  <a:pt x="11600" y="11978"/>
                </a:lnTo>
                <a:lnTo>
                  <a:pt x="10876" y="11524"/>
                </a:lnTo>
                <a:lnTo>
                  <a:pt x="10265" y="12118"/>
                </a:lnTo>
                <a:lnTo>
                  <a:pt x="9433" y="11205"/>
                </a:lnTo>
                <a:lnTo>
                  <a:pt x="9833" y="10871"/>
                </a:lnTo>
                <a:lnTo>
                  <a:pt x="6161" y="8576"/>
                </a:lnTo>
                <a:lnTo>
                  <a:pt x="6556" y="7896"/>
                </a:lnTo>
                <a:lnTo>
                  <a:pt x="10736" y="10115"/>
                </a:lnTo>
                <a:lnTo>
                  <a:pt x="16951" y="4904"/>
                </a:lnTo>
                <a:close/>
                <a:moveTo>
                  <a:pt x="2838" y="5900"/>
                </a:moveTo>
                <a:cubicBezTo>
                  <a:pt x="2863" y="5903"/>
                  <a:pt x="2888" y="5911"/>
                  <a:pt x="2911" y="5925"/>
                </a:cubicBezTo>
                <a:lnTo>
                  <a:pt x="4266" y="6708"/>
                </a:lnTo>
                <a:cubicBezTo>
                  <a:pt x="4358" y="6762"/>
                  <a:pt x="4391" y="6879"/>
                  <a:pt x="4337" y="6971"/>
                </a:cubicBezTo>
                <a:lnTo>
                  <a:pt x="4249" y="7123"/>
                </a:lnTo>
                <a:cubicBezTo>
                  <a:pt x="4195" y="7215"/>
                  <a:pt x="4078" y="7248"/>
                  <a:pt x="3986" y="7194"/>
                </a:cubicBezTo>
                <a:lnTo>
                  <a:pt x="2629" y="6411"/>
                </a:lnTo>
                <a:cubicBezTo>
                  <a:pt x="2537" y="6357"/>
                  <a:pt x="2506" y="6238"/>
                  <a:pt x="2560" y="6146"/>
                </a:cubicBezTo>
                <a:lnTo>
                  <a:pt x="2646" y="5994"/>
                </a:lnTo>
                <a:cubicBezTo>
                  <a:pt x="2686" y="5925"/>
                  <a:pt x="2764" y="5890"/>
                  <a:pt x="2838" y="5900"/>
                </a:cubicBezTo>
                <a:close/>
                <a:moveTo>
                  <a:pt x="18757" y="5900"/>
                </a:moveTo>
                <a:cubicBezTo>
                  <a:pt x="18831" y="5890"/>
                  <a:pt x="18908" y="5925"/>
                  <a:pt x="18949" y="5994"/>
                </a:cubicBezTo>
                <a:lnTo>
                  <a:pt x="19035" y="6146"/>
                </a:lnTo>
                <a:cubicBezTo>
                  <a:pt x="19089" y="6238"/>
                  <a:pt x="19056" y="6357"/>
                  <a:pt x="18964" y="6411"/>
                </a:cubicBezTo>
                <a:lnTo>
                  <a:pt x="17609" y="7194"/>
                </a:lnTo>
                <a:cubicBezTo>
                  <a:pt x="17517" y="7248"/>
                  <a:pt x="17398" y="7215"/>
                  <a:pt x="17344" y="7123"/>
                </a:cubicBezTo>
                <a:lnTo>
                  <a:pt x="17258" y="6971"/>
                </a:lnTo>
                <a:cubicBezTo>
                  <a:pt x="17204" y="6879"/>
                  <a:pt x="17237" y="6762"/>
                  <a:pt x="17329" y="6708"/>
                </a:cubicBezTo>
                <a:lnTo>
                  <a:pt x="18684" y="5925"/>
                </a:lnTo>
                <a:cubicBezTo>
                  <a:pt x="18707" y="5911"/>
                  <a:pt x="18732" y="5903"/>
                  <a:pt x="18757" y="5900"/>
                </a:cubicBezTo>
                <a:close/>
                <a:moveTo>
                  <a:pt x="10800" y="10439"/>
                </a:moveTo>
                <a:cubicBezTo>
                  <a:pt x="10707" y="10439"/>
                  <a:pt x="10614" y="10475"/>
                  <a:pt x="10544" y="10545"/>
                </a:cubicBezTo>
                <a:cubicBezTo>
                  <a:pt x="10402" y="10686"/>
                  <a:pt x="10402" y="10915"/>
                  <a:pt x="10544" y="11056"/>
                </a:cubicBezTo>
                <a:cubicBezTo>
                  <a:pt x="10685" y="11198"/>
                  <a:pt x="10915" y="11198"/>
                  <a:pt x="11056" y="11056"/>
                </a:cubicBezTo>
                <a:cubicBezTo>
                  <a:pt x="11198" y="10915"/>
                  <a:pt x="11198" y="10686"/>
                  <a:pt x="11056" y="10545"/>
                </a:cubicBezTo>
                <a:cubicBezTo>
                  <a:pt x="10986" y="10475"/>
                  <a:pt x="10893" y="10439"/>
                  <a:pt x="10800" y="10439"/>
                </a:cubicBezTo>
                <a:close/>
                <a:moveTo>
                  <a:pt x="1529" y="10520"/>
                </a:moveTo>
                <a:lnTo>
                  <a:pt x="3095" y="10520"/>
                </a:lnTo>
                <a:cubicBezTo>
                  <a:pt x="3203" y="10520"/>
                  <a:pt x="3289" y="10606"/>
                  <a:pt x="3289" y="10714"/>
                </a:cubicBezTo>
                <a:lnTo>
                  <a:pt x="3289" y="10886"/>
                </a:lnTo>
                <a:cubicBezTo>
                  <a:pt x="3289" y="10994"/>
                  <a:pt x="3203" y="11082"/>
                  <a:pt x="3095" y="11082"/>
                </a:cubicBezTo>
                <a:lnTo>
                  <a:pt x="1529" y="11082"/>
                </a:lnTo>
                <a:cubicBezTo>
                  <a:pt x="1426" y="11082"/>
                  <a:pt x="1333" y="10994"/>
                  <a:pt x="1333" y="10886"/>
                </a:cubicBezTo>
                <a:lnTo>
                  <a:pt x="1333" y="10714"/>
                </a:lnTo>
                <a:cubicBezTo>
                  <a:pt x="1333" y="10606"/>
                  <a:pt x="1421" y="10520"/>
                  <a:pt x="1529" y="10520"/>
                </a:cubicBezTo>
                <a:close/>
                <a:moveTo>
                  <a:pt x="18500" y="10520"/>
                </a:moveTo>
                <a:lnTo>
                  <a:pt x="20066" y="10520"/>
                </a:lnTo>
                <a:cubicBezTo>
                  <a:pt x="20174" y="10520"/>
                  <a:pt x="20260" y="10606"/>
                  <a:pt x="20260" y="10714"/>
                </a:cubicBezTo>
                <a:lnTo>
                  <a:pt x="20260" y="10886"/>
                </a:lnTo>
                <a:cubicBezTo>
                  <a:pt x="20260" y="10994"/>
                  <a:pt x="20174" y="11082"/>
                  <a:pt x="20066" y="11082"/>
                </a:cubicBezTo>
                <a:lnTo>
                  <a:pt x="18500" y="11082"/>
                </a:lnTo>
                <a:cubicBezTo>
                  <a:pt x="18392" y="11082"/>
                  <a:pt x="18306" y="10994"/>
                  <a:pt x="18306" y="10886"/>
                </a:cubicBezTo>
                <a:lnTo>
                  <a:pt x="18306" y="10714"/>
                </a:lnTo>
                <a:cubicBezTo>
                  <a:pt x="18306" y="10606"/>
                  <a:pt x="18392" y="10520"/>
                  <a:pt x="18500" y="10520"/>
                </a:cubicBezTo>
                <a:close/>
                <a:moveTo>
                  <a:pt x="4058" y="14383"/>
                </a:moveTo>
                <a:cubicBezTo>
                  <a:pt x="4133" y="14373"/>
                  <a:pt x="4209" y="14408"/>
                  <a:pt x="4249" y="14477"/>
                </a:cubicBezTo>
                <a:lnTo>
                  <a:pt x="4337" y="14629"/>
                </a:lnTo>
                <a:cubicBezTo>
                  <a:pt x="4391" y="14721"/>
                  <a:pt x="4358" y="14840"/>
                  <a:pt x="4266" y="14894"/>
                </a:cubicBezTo>
                <a:lnTo>
                  <a:pt x="2911" y="15677"/>
                </a:lnTo>
                <a:cubicBezTo>
                  <a:pt x="2819" y="15731"/>
                  <a:pt x="2700" y="15698"/>
                  <a:pt x="2646" y="15606"/>
                </a:cubicBezTo>
                <a:lnTo>
                  <a:pt x="2560" y="15456"/>
                </a:lnTo>
                <a:cubicBezTo>
                  <a:pt x="2506" y="15364"/>
                  <a:pt x="2537" y="15245"/>
                  <a:pt x="2629" y="15191"/>
                </a:cubicBezTo>
                <a:lnTo>
                  <a:pt x="3986" y="14408"/>
                </a:lnTo>
                <a:cubicBezTo>
                  <a:pt x="4009" y="14394"/>
                  <a:pt x="4034" y="14386"/>
                  <a:pt x="4058" y="14383"/>
                </a:cubicBezTo>
                <a:close/>
                <a:moveTo>
                  <a:pt x="17536" y="14383"/>
                </a:moveTo>
                <a:cubicBezTo>
                  <a:pt x="17561" y="14386"/>
                  <a:pt x="17586" y="14394"/>
                  <a:pt x="17609" y="14408"/>
                </a:cubicBezTo>
                <a:lnTo>
                  <a:pt x="18964" y="15191"/>
                </a:lnTo>
                <a:cubicBezTo>
                  <a:pt x="19056" y="15245"/>
                  <a:pt x="19089" y="15364"/>
                  <a:pt x="19035" y="15456"/>
                </a:cubicBezTo>
                <a:lnTo>
                  <a:pt x="18949" y="15606"/>
                </a:lnTo>
                <a:cubicBezTo>
                  <a:pt x="18895" y="15698"/>
                  <a:pt x="18776" y="15731"/>
                  <a:pt x="18684" y="15677"/>
                </a:cubicBezTo>
                <a:lnTo>
                  <a:pt x="17329" y="14894"/>
                </a:lnTo>
                <a:cubicBezTo>
                  <a:pt x="17237" y="14840"/>
                  <a:pt x="17204" y="14721"/>
                  <a:pt x="17258" y="14629"/>
                </a:cubicBezTo>
                <a:lnTo>
                  <a:pt x="17344" y="14477"/>
                </a:lnTo>
                <a:cubicBezTo>
                  <a:pt x="17385" y="14408"/>
                  <a:pt x="17462" y="14373"/>
                  <a:pt x="17536" y="14383"/>
                </a:cubicBezTo>
                <a:close/>
                <a:moveTo>
                  <a:pt x="6893" y="17240"/>
                </a:moveTo>
                <a:cubicBezTo>
                  <a:pt x="6918" y="17243"/>
                  <a:pt x="6943" y="17251"/>
                  <a:pt x="6966" y="17265"/>
                </a:cubicBezTo>
                <a:lnTo>
                  <a:pt x="7118" y="17351"/>
                </a:lnTo>
                <a:cubicBezTo>
                  <a:pt x="7210" y="17399"/>
                  <a:pt x="7241" y="17519"/>
                  <a:pt x="7187" y="17616"/>
                </a:cubicBezTo>
                <a:lnTo>
                  <a:pt x="6404" y="18971"/>
                </a:lnTo>
                <a:cubicBezTo>
                  <a:pt x="6350" y="19063"/>
                  <a:pt x="6231" y="19094"/>
                  <a:pt x="6139" y="19040"/>
                </a:cubicBezTo>
                <a:lnTo>
                  <a:pt x="5989" y="18954"/>
                </a:lnTo>
                <a:cubicBezTo>
                  <a:pt x="5897" y="18900"/>
                  <a:pt x="5864" y="18781"/>
                  <a:pt x="5918" y="18689"/>
                </a:cubicBezTo>
                <a:lnTo>
                  <a:pt x="6701" y="17334"/>
                </a:lnTo>
                <a:cubicBezTo>
                  <a:pt x="6742" y="17265"/>
                  <a:pt x="6819" y="17230"/>
                  <a:pt x="6893" y="17240"/>
                </a:cubicBezTo>
                <a:close/>
                <a:moveTo>
                  <a:pt x="14696" y="17240"/>
                </a:moveTo>
                <a:cubicBezTo>
                  <a:pt x="14771" y="17230"/>
                  <a:pt x="14847" y="17265"/>
                  <a:pt x="14887" y="17334"/>
                </a:cubicBezTo>
                <a:lnTo>
                  <a:pt x="15670" y="18689"/>
                </a:lnTo>
                <a:cubicBezTo>
                  <a:pt x="15730" y="18781"/>
                  <a:pt x="15698" y="18900"/>
                  <a:pt x="15601" y="18954"/>
                </a:cubicBezTo>
                <a:lnTo>
                  <a:pt x="15449" y="19040"/>
                </a:lnTo>
                <a:cubicBezTo>
                  <a:pt x="15357" y="19094"/>
                  <a:pt x="15238" y="19063"/>
                  <a:pt x="15184" y="18971"/>
                </a:cubicBezTo>
                <a:lnTo>
                  <a:pt x="14401" y="17616"/>
                </a:lnTo>
                <a:cubicBezTo>
                  <a:pt x="14347" y="17524"/>
                  <a:pt x="14380" y="17405"/>
                  <a:pt x="14472" y="17351"/>
                </a:cubicBezTo>
                <a:lnTo>
                  <a:pt x="14624" y="17265"/>
                </a:lnTo>
                <a:cubicBezTo>
                  <a:pt x="14647" y="17251"/>
                  <a:pt x="14672" y="17243"/>
                  <a:pt x="14696" y="17240"/>
                </a:cubicBezTo>
                <a:close/>
                <a:moveTo>
                  <a:pt x="10714" y="18306"/>
                </a:moveTo>
                <a:lnTo>
                  <a:pt x="10886" y="18306"/>
                </a:lnTo>
                <a:cubicBezTo>
                  <a:pt x="10994" y="18306"/>
                  <a:pt x="11080" y="18392"/>
                  <a:pt x="11080" y="18500"/>
                </a:cubicBezTo>
                <a:lnTo>
                  <a:pt x="11080" y="20066"/>
                </a:lnTo>
                <a:cubicBezTo>
                  <a:pt x="11080" y="20174"/>
                  <a:pt x="10994" y="20262"/>
                  <a:pt x="10886" y="20262"/>
                </a:cubicBezTo>
                <a:lnTo>
                  <a:pt x="10714" y="20262"/>
                </a:lnTo>
                <a:cubicBezTo>
                  <a:pt x="10606" y="20262"/>
                  <a:pt x="10520" y="20174"/>
                  <a:pt x="10520" y="20066"/>
                </a:cubicBezTo>
                <a:lnTo>
                  <a:pt x="10520" y="18500"/>
                </a:lnTo>
                <a:cubicBezTo>
                  <a:pt x="10520" y="18392"/>
                  <a:pt x="10606" y="18306"/>
                  <a:pt x="10714" y="18306"/>
                </a:cubicBezTo>
                <a:close/>
              </a:path>
            </a:pathLst>
          </a:custGeom>
          <a:solidFill>
            <a:srgbClr val="00A1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73" name="Gotowość na COVID-19"/>
          <p:cNvSpPr txBox="1"/>
          <p:nvPr/>
        </p:nvSpPr>
        <p:spPr>
          <a:xfrm>
            <a:off x="1011054" y="1009879"/>
            <a:ext cx="7715607" cy="1046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Gotowość na COVID-19</a:t>
            </a:r>
          </a:p>
        </p:txBody>
      </p:sp>
      <p:sp>
        <p:nvSpPr>
          <p:cNvPr id="274" name="Group"/>
          <p:cNvSpPr/>
          <p:nvPr/>
        </p:nvSpPr>
        <p:spPr>
          <a:xfrm>
            <a:off x="2039749" y="6572886"/>
            <a:ext cx="6268642" cy="2416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8" y="0"/>
                </a:moveTo>
                <a:cubicBezTo>
                  <a:pt x="1276" y="0"/>
                  <a:pt x="796" y="1245"/>
                  <a:pt x="796" y="2782"/>
                </a:cubicBezTo>
                <a:lnTo>
                  <a:pt x="796" y="14004"/>
                </a:lnTo>
                <a:lnTo>
                  <a:pt x="0" y="16207"/>
                </a:lnTo>
                <a:lnTo>
                  <a:pt x="796" y="18414"/>
                </a:lnTo>
                <a:lnTo>
                  <a:pt x="796" y="18818"/>
                </a:lnTo>
                <a:cubicBezTo>
                  <a:pt x="796" y="20355"/>
                  <a:pt x="1276" y="21600"/>
                  <a:pt x="1868" y="21600"/>
                </a:cubicBezTo>
                <a:lnTo>
                  <a:pt x="20528" y="21600"/>
                </a:lnTo>
                <a:cubicBezTo>
                  <a:pt x="21120" y="21600"/>
                  <a:pt x="21600" y="20355"/>
                  <a:pt x="21600" y="18818"/>
                </a:cubicBezTo>
                <a:lnTo>
                  <a:pt x="21600" y="2782"/>
                </a:lnTo>
                <a:cubicBezTo>
                  <a:pt x="21600" y="1245"/>
                  <a:pt x="21120" y="0"/>
                  <a:pt x="20528" y="0"/>
                </a:cubicBezTo>
                <a:lnTo>
                  <a:pt x="186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Pewność dostępu do całego rynku mimo ograniczeń związanych z lockdown</a:t>
            </a:r>
          </a:p>
        </p:txBody>
      </p:sp>
      <p:sp>
        <p:nvSpPr>
          <p:cNvPr id="2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276" name="Group"/>
          <p:cNvSpPr/>
          <p:nvPr/>
        </p:nvSpPr>
        <p:spPr>
          <a:xfrm>
            <a:off x="10068294" y="6572886"/>
            <a:ext cx="6268642" cy="2416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8" y="0"/>
                </a:moveTo>
                <a:cubicBezTo>
                  <a:pt x="1276" y="0"/>
                  <a:pt x="796" y="1245"/>
                  <a:pt x="796" y="2782"/>
                </a:cubicBezTo>
                <a:lnTo>
                  <a:pt x="796" y="14004"/>
                </a:lnTo>
                <a:lnTo>
                  <a:pt x="0" y="16207"/>
                </a:lnTo>
                <a:lnTo>
                  <a:pt x="796" y="18414"/>
                </a:lnTo>
                <a:lnTo>
                  <a:pt x="796" y="18818"/>
                </a:lnTo>
                <a:cubicBezTo>
                  <a:pt x="796" y="20355"/>
                  <a:pt x="1276" y="21600"/>
                  <a:pt x="1868" y="21600"/>
                </a:cubicBezTo>
                <a:lnTo>
                  <a:pt x="20528" y="21600"/>
                </a:lnTo>
                <a:cubicBezTo>
                  <a:pt x="21120" y="21600"/>
                  <a:pt x="21600" y="20355"/>
                  <a:pt x="21600" y="18818"/>
                </a:cubicBezTo>
                <a:lnTo>
                  <a:pt x="21600" y="2782"/>
                </a:lnTo>
                <a:cubicBezTo>
                  <a:pt x="21600" y="1245"/>
                  <a:pt x="21120" y="0"/>
                  <a:pt x="20528" y="0"/>
                </a:cubicBezTo>
                <a:lnTo>
                  <a:pt x="186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Wiedza o trendach i nowościach rynkowych w nieoczekiwanym środowisku</a:t>
            </a:r>
          </a:p>
        </p:txBody>
      </p:sp>
      <p:sp>
        <p:nvSpPr>
          <p:cNvPr id="277" name="Group"/>
          <p:cNvSpPr/>
          <p:nvPr/>
        </p:nvSpPr>
        <p:spPr>
          <a:xfrm>
            <a:off x="2039749" y="3001371"/>
            <a:ext cx="6268642" cy="2416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8" y="0"/>
                </a:moveTo>
                <a:cubicBezTo>
                  <a:pt x="1276" y="0"/>
                  <a:pt x="796" y="1245"/>
                  <a:pt x="796" y="2782"/>
                </a:cubicBezTo>
                <a:lnTo>
                  <a:pt x="796" y="14004"/>
                </a:lnTo>
                <a:lnTo>
                  <a:pt x="0" y="16207"/>
                </a:lnTo>
                <a:lnTo>
                  <a:pt x="796" y="18414"/>
                </a:lnTo>
                <a:lnTo>
                  <a:pt x="796" y="18818"/>
                </a:lnTo>
                <a:cubicBezTo>
                  <a:pt x="796" y="20355"/>
                  <a:pt x="1276" y="21600"/>
                  <a:pt x="1868" y="21600"/>
                </a:cubicBezTo>
                <a:lnTo>
                  <a:pt x="20528" y="21600"/>
                </a:lnTo>
                <a:cubicBezTo>
                  <a:pt x="21120" y="21600"/>
                  <a:pt x="21600" y="20355"/>
                  <a:pt x="21600" y="18818"/>
                </a:cubicBezTo>
                <a:lnTo>
                  <a:pt x="21600" y="2782"/>
                </a:lnTo>
                <a:cubicBezTo>
                  <a:pt x="21600" y="1245"/>
                  <a:pt x="21120" y="0"/>
                  <a:pt x="20528" y="0"/>
                </a:cubicBezTo>
                <a:lnTo>
                  <a:pt x="186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Rozwiązanie online ułatwiające kontakty w warunkach reżimu sanitarnego</a:t>
            </a:r>
          </a:p>
        </p:txBody>
      </p:sp>
      <p:sp>
        <p:nvSpPr>
          <p:cNvPr id="278" name="Group"/>
          <p:cNvSpPr/>
          <p:nvPr/>
        </p:nvSpPr>
        <p:spPr>
          <a:xfrm>
            <a:off x="10068294" y="3001371"/>
            <a:ext cx="6268642" cy="2416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8" y="0"/>
                </a:moveTo>
                <a:cubicBezTo>
                  <a:pt x="1276" y="0"/>
                  <a:pt x="796" y="1245"/>
                  <a:pt x="796" y="2782"/>
                </a:cubicBezTo>
                <a:lnTo>
                  <a:pt x="796" y="14004"/>
                </a:lnTo>
                <a:lnTo>
                  <a:pt x="0" y="16207"/>
                </a:lnTo>
                <a:lnTo>
                  <a:pt x="796" y="18414"/>
                </a:lnTo>
                <a:lnTo>
                  <a:pt x="796" y="18818"/>
                </a:lnTo>
                <a:cubicBezTo>
                  <a:pt x="796" y="20355"/>
                  <a:pt x="1276" y="21600"/>
                  <a:pt x="1868" y="21600"/>
                </a:cubicBezTo>
                <a:lnTo>
                  <a:pt x="20528" y="21600"/>
                </a:lnTo>
                <a:cubicBezTo>
                  <a:pt x="21120" y="21600"/>
                  <a:pt x="21600" y="20355"/>
                  <a:pt x="21600" y="18818"/>
                </a:cubicBezTo>
                <a:lnTo>
                  <a:pt x="21600" y="2782"/>
                </a:lnTo>
                <a:cubicBezTo>
                  <a:pt x="21600" y="1245"/>
                  <a:pt x="21120" y="0"/>
                  <a:pt x="20528" y="0"/>
                </a:cubicBezTo>
                <a:lnTo>
                  <a:pt x="186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Nieprzerwany dostęp do zasobów w warunkach ograniczonego łańcucha dostaw</a:t>
            </a:r>
          </a:p>
        </p:txBody>
      </p:sp>
      <p:sp>
        <p:nvSpPr>
          <p:cNvPr id="279" name="Group"/>
          <p:cNvSpPr/>
          <p:nvPr/>
        </p:nvSpPr>
        <p:spPr>
          <a:xfrm>
            <a:off x="18096838" y="6572886"/>
            <a:ext cx="6268642" cy="2416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8" y="0"/>
                </a:moveTo>
                <a:cubicBezTo>
                  <a:pt x="1276" y="0"/>
                  <a:pt x="796" y="1245"/>
                  <a:pt x="796" y="2782"/>
                </a:cubicBezTo>
                <a:lnTo>
                  <a:pt x="796" y="14004"/>
                </a:lnTo>
                <a:lnTo>
                  <a:pt x="0" y="16207"/>
                </a:lnTo>
                <a:lnTo>
                  <a:pt x="796" y="18414"/>
                </a:lnTo>
                <a:lnTo>
                  <a:pt x="796" y="18818"/>
                </a:lnTo>
                <a:cubicBezTo>
                  <a:pt x="796" y="20355"/>
                  <a:pt x="1276" y="21600"/>
                  <a:pt x="1868" y="21600"/>
                </a:cubicBezTo>
                <a:lnTo>
                  <a:pt x="20528" y="21600"/>
                </a:lnTo>
                <a:cubicBezTo>
                  <a:pt x="21120" y="21600"/>
                  <a:pt x="21600" y="20355"/>
                  <a:pt x="21600" y="18818"/>
                </a:cubicBezTo>
                <a:lnTo>
                  <a:pt x="21600" y="2782"/>
                </a:lnTo>
                <a:cubicBezTo>
                  <a:pt x="21600" y="1245"/>
                  <a:pt x="21120" y="0"/>
                  <a:pt x="20528" y="0"/>
                </a:cubicBezTo>
                <a:lnTo>
                  <a:pt x="186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Szybkie zakupy krytycznych usług i produktów</a:t>
            </a:r>
          </a:p>
        </p:txBody>
      </p:sp>
      <p:sp>
        <p:nvSpPr>
          <p:cNvPr id="280" name="Group"/>
          <p:cNvSpPr/>
          <p:nvPr/>
        </p:nvSpPr>
        <p:spPr>
          <a:xfrm>
            <a:off x="18096838" y="3001371"/>
            <a:ext cx="6268642" cy="2416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8" y="0"/>
                </a:moveTo>
                <a:cubicBezTo>
                  <a:pt x="1276" y="0"/>
                  <a:pt x="796" y="1245"/>
                  <a:pt x="796" y="2782"/>
                </a:cubicBezTo>
                <a:lnTo>
                  <a:pt x="796" y="14004"/>
                </a:lnTo>
                <a:lnTo>
                  <a:pt x="0" y="16207"/>
                </a:lnTo>
                <a:lnTo>
                  <a:pt x="796" y="18414"/>
                </a:lnTo>
                <a:lnTo>
                  <a:pt x="796" y="18818"/>
                </a:lnTo>
                <a:cubicBezTo>
                  <a:pt x="796" y="20355"/>
                  <a:pt x="1276" y="21600"/>
                  <a:pt x="1868" y="21600"/>
                </a:cubicBezTo>
                <a:lnTo>
                  <a:pt x="20528" y="21600"/>
                </a:lnTo>
                <a:cubicBezTo>
                  <a:pt x="21120" y="21600"/>
                  <a:pt x="21600" y="20355"/>
                  <a:pt x="21600" y="18818"/>
                </a:cubicBezTo>
                <a:lnTo>
                  <a:pt x="21600" y="2782"/>
                </a:lnTo>
                <a:cubicBezTo>
                  <a:pt x="21600" y="1245"/>
                  <a:pt x="21120" y="0"/>
                  <a:pt x="20528" y="0"/>
                </a:cubicBezTo>
                <a:lnTo>
                  <a:pt x="186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Bieżące alerty na temat dostępności krytycznych zasobów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Approved Document"/>
          <p:cNvSpPr/>
          <p:nvPr/>
        </p:nvSpPr>
        <p:spPr>
          <a:xfrm>
            <a:off x="656551" y="7287534"/>
            <a:ext cx="1091632" cy="1413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213" y="0"/>
                </a:moveTo>
                <a:cubicBezTo>
                  <a:pt x="96" y="0"/>
                  <a:pt x="0" y="72"/>
                  <a:pt x="0" y="162"/>
                </a:cubicBezTo>
                <a:lnTo>
                  <a:pt x="0" y="21438"/>
                </a:lnTo>
                <a:cubicBezTo>
                  <a:pt x="0" y="21528"/>
                  <a:pt x="96" y="21600"/>
                  <a:pt x="213" y="21600"/>
                </a:cubicBezTo>
                <a:lnTo>
                  <a:pt x="21387" y="21600"/>
                </a:lnTo>
                <a:cubicBezTo>
                  <a:pt x="21503" y="21600"/>
                  <a:pt x="21599" y="21528"/>
                  <a:pt x="21599" y="21438"/>
                </a:cubicBezTo>
                <a:lnTo>
                  <a:pt x="21599" y="5895"/>
                </a:lnTo>
                <a:cubicBezTo>
                  <a:pt x="21600" y="5863"/>
                  <a:pt x="21564" y="5837"/>
                  <a:pt x="21522" y="5837"/>
                </a:cubicBezTo>
                <a:lnTo>
                  <a:pt x="14254" y="5837"/>
                </a:lnTo>
                <a:cubicBezTo>
                  <a:pt x="14137" y="5837"/>
                  <a:pt x="14043" y="5765"/>
                  <a:pt x="14043" y="5674"/>
                </a:cubicBezTo>
                <a:lnTo>
                  <a:pt x="14043" y="58"/>
                </a:lnTo>
                <a:cubicBezTo>
                  <a:pt x="14043" y="26"/>
                  <a:pt x="14009" y="0"/>
                  <a:pt x="13968" y="0"/>
                </a:cubicBezTo>
                <a:lnTo>
                  <a:pt x="213" y="0"/>
                </a:lnTo>
                <a:close/>
                <a:moveTo>
                  <a:pt x="15017" y="86"/>
                </a:moveTo>
                <a:cubicBezTo>
                  <a:pt x="14991" y="94"/>
                  <a:pt x="14972" y="114"/>
                  <a:pt x="14972" y="140"/>
                </a:cubicBezTo>
                <a:lnTo>
                  <a:pt x="14972" y="4958"/>
                </a:lnTo>
                <a:cubicBezTo>
                  <a:pt x="14972" y="5048"/>
                  <a:pt x="15065" y="5120"/>
                  <a:pt x="15182" y="5120"/>
                </a:cubicBezTo>
                <a:lnTo>
                  <a:pt x="21418" y="5120"/>
                </a:lnTo>
                <a:cubicBezTo>
                  <a:pt x="21485" y="5120"/>
                  <a:pt x="21518" y="5058"/>
                  <a:pt x="21471" y="5021"/>
                </a:cubicBezTo>
                <a:lnTo>
                  <a:pt x="15100" y="99"/>
                </a:lnTo>
                <a:cubicBezTo>
                  <a:pt x="15076" y="81"/>
                  <a:pt x="15044" y="78"/>
                  <a:pt x="15017" y="86"/>
                </a:cubicBezTo>
                <a:close/>
                <a:moveTo>
                  <a:pt x="16386" y="8273"/>
                </a:moveTo>
                <a:cubicBezTo>
                  <a:pt x="16406" y="8273"/>
                  <a:pt x="16425" y="8279"/>
                  <a:pt x="16441" y="8291"/>
                </a:cubicBezTo>
                <a:lnTo>
                  <a:pt x="18003" y="9497"/>
                </a:lnTo>
                <a:cubicBezTo>
                  <a:pt x="18034" y="9522"/>
                  <a:pt x="18034" y="9560"/>
                  <a:pt x="18003" y="9585"/>
                </a:cubicBezTo>
                <a:lnTo>
                  <a:pt x="8629" y="16827"/>
                </a:lnTo>
                <a:cubicBezTo>
                  <a:pt x="8597" y="16852"/>
                  <a:pt x="8547" y="16852"/>
                  <a:pt x="8515" y="16827"/>
                </a:cubicBezTo>
                <a:lnTo>
                  <a:pt x="3592" y="13027"/>
                </a:lnTo>
                <a:cubicBezTo>
                  <a:pt x="3560" y="13002"/>
                  <a:pt x="3560" y="12962"/>
                  <a:pt x="3592" y="12937"/>
                </a:cubicBezTo>
                <a:lnTo>
                  <a:pt x="5153" y="11731"/>
                </a:lnTo>
                <a:cubicBezTo>
                  <a:pt x="5185" y="11707"/>
                  <a:pt x="5238" y="11707"/>
                  <a:pt x="5269" y="11731"/>
                </a:cubicBezTo>
                <a:lnTo>
                  <a:pt x="8513" y="14238"/>
                </a:lnTo>
                <a:cubicBezTo>
                  <a:pt x="8545" y="14263"/>
                  <a:pt x="8595" y="14263"/>
                  <a:pt x="8627" y="14238"/>
                </a:cubicBezTo>
                <a:lnTo>
                  <a:pt x="16328" y="8291"/>
                </a:lnTo>
                <a:cubicBezTo>
                  <a:pt x="16343" y="8279"/>
                  <a:pt x="16365" y="8273"/>
                  <a:pt x="16386" y="8273"/>
                </a:cubicBezTo>
                <a:close/>
              </a:path>
            </a:pathLst>
          </a:custGeom>
          <a:solidFill>
            <a:schemeClr val="accent3">
              <a:hueOff val="914338"/>
              <a:satOff val="31515"/>
              <a:lumOff val="-3079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83" name="Ballot"/>
          <p:cNvSpPr/>
          <p:nvPr/>
        </p:nvSpPr>
        <p:spPr>
          <a:xfrm>
            <a:off x="8400632" y="3726022"/>
            <a:ext cx="1061340" cy="1413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2342"/>
                </a:lnTo>
                <a:lnTo>
                  <a:pt x="18478" y="0"/>
                </a:lnTo>
                <a:lnTo>
                  <a:pt x="0" y="0"/>
                </a:lnTo>
                <a:close/>
                <a:moveTo>
                  <a:pt x="2780" y="2106"/>
                </a:moveTo>
                <a:lnTo>
                  <a:pt x="15405" y="2106"/>
                </a:lnTo>
                <a:lnTo>
                  <a:pt x="15405" y="4225"/>
                </a:lnTo>
                <a:lnTo>
                  <a:pt x="2780" y="4225"/>
                </a:lnTo>
                <a:lnTo>
                  <a:pt x="2780" y="2106"/>
                </a:lnTo>
                <a:close/>
                <a:moveTo>
                  <a:pt x="17628" y="2106"/>
                </a:moveTo>
                <a:cubicBezTo>
                  <a:pt x="18408" y="2106"/>
                  <a:pt x="19040" y="2581"/>
                  <a:pt x="19040" y="3166"/>
                </a:cubicBezTo>
                <a:cubicBezTo>
                  <a:pt x="19040" y="3751"/>
                  <a:pt x="18408" y="4225"/>
                  <a:pt x="17628" y="4225"/>
                </a:cubicBezTo>
                <a:cubicBezTo>
                  <a:pt x="16849" y="4225"/>
                  <a:pt x="16217" y="3751"/>
                  <a:pt x="16217" y="3166"/>
                </a:cubicBezTo>
                <a:cubicBezTo>
                  <a:pt x="16217" y="2581"/>
                  <a:pt x="16849" y="2106"/>
                  <a:pt x="17628" y="2106"/>
                </a:cubicBezTo>
                <a:close/>
                <a:moveTo>
                  <a:pt x="2780" y="5160"/>
                </a:moveTo>
                <a:lnTo>
                  <a:pt x="15405" y="5160"/>
                </a:lnTo>
                <a:lnTo>
                  <a:pt x="15405" y="7278"/>
                </a:lnTo>
                <a:lnTo>
                  <a:pt x="2780" y="7278"/>
                </a:lnTo>
                <a:lnTo>
                  <a:pt x="2780" y="5160"/>
                </a:lnTo>
                <a:close/>
                <a:moveTo>
                  <a:pt x="17628" y="5160"/>
                </a:moveTo>
                <a:cubicBezTo>
                  <a:pt x="18408" y="5160"/>
                  <a:pt x="19040" y="5635"/>
                  <a:pt x="19040" y="6220"/>
                </a:cubicBezTo>
                <a:cubicBezTo>
                  <a:pt x="19040" y="6805"/>
                  <a:pt x="18408" y="7278"/>
                  <a:pt x="17628" y="7278"/>
                </a:cubicBezTo>
                <a:cubicBezTo>
                  <a:pt x="16849" y="7278"/>
                  <a:pt x="16217" y="6805"/>
                  <a:pt x="16217" y="6220"/>
                </a:cubicBezTo>
                <a:cubicBezTo>
                  <a:pt x="16217" y="5635"/>
                  <a:pt x="16849" y="5160"/>
                  <a:pt x="17628" y="5160"/>
                </a:cubicBezTo>
                <a:close/>
                <a:moveTo>
                  <a:pt x="2780" y="8213"/>
                </a:moveTo>
                <a:lnTo>
                  <a:pt x="15405" y="8213"/>
                </a:lnTo>
                <a:lnTo>
                  <a:pt x="15405" y="10333"/>
                </a:lnTo>
                <a:lnTo>
                  <a:pt x="2780" y="10333"/>
                </a:lnTo>
                <a:lnTo>
                  <a:pt x="2780" y="8213"/>
                </a:lnTo>
                <a:close/>
                <a:moveTo>
                  <a:pt x="17628" y="8213"/>
                </a:moveTo>
                <a:cubicBezTo>
                  <a:pt x="18408" y="8213"/>
                  <a:pt x="19040" y="8688"/>
                  <a:pt x="19040" y="9273"/>
                </a:cubicBezTo>
                <a:cubicBezTo>
                  <a:pt x="19040" y="9858"/>
                  <a:pt x="18408" y="10333"/>
                  <a:pt x="17628" y="10333"/>
                </a:cubicBezTo>
                <a:cubicBezTo>
                  <a:pt x="16849" y="10333"/>
                  <a:pt x="16217" y="9858"/>
                  <a:pt x="16217" y="9273"/>
                </a:cubicBezTo>
                <a:cubicBezTo>
                  <a:pt x="16217" y="8688"/>
                  <a:pt x="16849" y="8213"/>
                  <a:pt x="17628" y="8213"/>
                </a:cubicBezTo>
                <a:close/>
                <a:moveTo>
                  <a:pt x="18404" y="8667"/>
                </a:moveTo>
                <a:cubicBezTo>
                  <a:pt x="18338" y="8670"/>
                  <a:pt x="18273" y="8694"/>
                  <a:pt x="18226" y="8734"/>
                </a:cubicBezTo>
                <a:lnTo>
                  <a:pt x="17325" y="9511"/>
                </a:lnTo>
                <a:lnTo>
                  <a:pt x="17026" y="9271"/>
                </a:lnTo>
                <a:cubicBezTo>
                  <a:pt x="16928" y="9193"/>
                  <a:pt x="16764" y="9189"/>
                  <a:pt x="16660" y="9263"/>
                </a:cubicBezTo>
                <a:cubicBezTo>
                  <a:pt x="16555" y="9336"/>
                  <a:pt x="16548" y="9459"/>
                  <a:pt x="16646" y="9538"/>
                </a:cubicBezTo>
                <a:lnTo>
                  <a:pt x="17143" y="9934"/>
                </a:lnTo>
                <a:cubicBezTo>
                  <a:pt x="17192" y="9974"/>
                  <a:pt x="17260" y="9997"/>
                  <a:pt x="17332" y="9997"/>
                </a:cubicBezTo>
                <a:cubicBezTo>
                  <a:pt x="17333" y="9997"/>
                  <a:pt x="17337" y="9997"/>
                  <a:pt x="17338" y="9997"/>
                </a:cubicBezTo>
                <a:cubicBezTo>
                  <a:pt x="17412" y="9996"/>
                  <a:pt x="17479" y="9971"/>
                  <a:pt x="17527" y="9929"/>
                </a:cubicBezTo>
                <a:lnTo>
                  <a:pt x="18617" y="8989"/>
                </a:lnTo>
                <a:cubicBezTo>
                  <a:pt x="18711" y="8908"/>
                  <a:pt x="18701" y="8785"/>
                  <a:pt x="18593" y="8714"/>
                </a:cubicBezTo>
                <a:cubicBezTo>
                  <a:pt x="18539" y="8679"/>
                  <a:pt x="18470" y="8664"/>
                  <a:pt x="18404" y="8667"/>
                </a:cubicBezTo>
                <a:close/>
                <a:moveTo>
                  <a:pt x="2780" y="11266"/>
                </a:moveTo>
                <a:lnTo>
                  <a:pt x="15405" y="11266"/>
                </a:lnTo>
                <a:lnTo>
                  <a:pt x="15405" y="13385"/>
                </a:lnTo>
                <a:lnTo>
                  <a:pt x="2780" y="13385"/>
                </a:lnTo>
                <a:lnTo>
                  <a:pt x="2780" y="11266"/>
                </a:lnTo>
                <a:close/>
                <a:moveTo>
                  <a:pt x="17628" y="11266"/>
                </a:moveTo>
                <a:cubicBezTo>
                  <a:pt x="18408" y="11266"/>
                  <a:pt x="19040" y="11740"/>
                  <a:pt x="19040" y="12326"/>
                </a:cubicBezTo>
                <a:cubicBezTo>
                  <a:pt x="19040" y="12911"/>
                  <a:pt x="18408" y="13385"/>
                  <a:pt x="17628" y="13385"/>
                </a:cubicBezTo>
                <a:cubicBezTo>
                  <a:pt x="16849" y="13385"/>
                  <a:pt x="16217" y="12911"/>
                  <a:pt x="16217" y="12326"/>
                </a:cubicBezTo>
                <a:cubicBezTo>
                  <a:pt x="16217" y="11740"/>
                  <a:pt x="16849" y="11266"/>
                  <a:pt x="17628" y="11266"/>
                </a:cubicBezTo>
                <a:close/>
                <a:moveTo>
                  <a:pt x="2780" y="14320"/>
                </a:moveTo>
                <a:lnTo>
                  <a:pt x="15405" y="14320"/>
                </a:lnTo>
                <a:lnTo>
                  <a:pt x="15405" y="16440"/>
                </a:lnTo>
                <a:lnTo>
                  <a:pt x="2780" y="16440"/>
                </a:lnTo>
                <a:lnTo>
                  <a:pt x="2780" y="14320"/>
                </a:lnTo>
                <a:close/>
                <a:moveTo>
                  <a:pt x="17628" y="14320"/>
                </a:moveTo>
                <a:cubicBezTo>
                  <a:pt x="18408" y="14320"/>
                  <a:pt x="19040" y="14795"/>
                  <a:pt x="19040" y="15380"/>
                </a:cubicBezTo>
                <a:cubicBezTo>
                  <a:pt x="19040" y="15965"/>
                  <a:pt x="18408" y="16440"/>
                  <a:pt x="17628" y="16440"/>
                </a:cubicBezTo>
                <a:cubicBezTo>
                  <a:pt x="16849" y="16440"/>
                  <a:pt x="16217" y="15965"/>
                  <a:pt x="16217" y="15380"/>
                </a:cubicBezTo>
                <a:cubicBezTo>
                  <a:pt x="16217" y="14795"/>
                  <a:pt x="16849" y="14320"/>
                  <a:pt x="17628" y="14320"/>
                </a:cubicBezTo>
                <a:close/>
                <a:moveTo>
                  <a:pt x="2780" y="17373"/>
                </a:moveTo>
                <a:lnTo>
                  <a:pt x="15405" y="17373"/>
                </a:lnTo>
                <a:lnTo>
                  <a:pt x="15405" y="19492"/>
                </a:lnTo>
                <a:lnTo>
                  <a:pt x="2780" y="19492"/>
                </a:lnTo>
                <a:lnTo>
                  <a:pt x="2780" y="17373"/>
                </a:lnTo>
                <a:close/>
                <a:moveTo>
                  <a:pt x="17628" y="17373"/>
                </a:moveTo>
                <a:cubicBezTo>
                  <a:pt x="18408" y="17373"/>
                  <a:pt x="19040" y="17847"/>
                  <a:pt x="19040" y="18433"/>
                </a:cubicBezTo>
                <a:cubicBezTo>
                  <a:pt x="19040" y="19018"/>
                  <a:pt x="18408" y="19492"/>
                  <a:pt x="17628" y="19492"/>
                </a:cubicBezTo>
                <a:cubicBezTo>
                  <a:pt x="16849" y="19492"/>
                  <a:pt x="16217" y="19018"/>
                  <a:pt x="16217" y="18433"/>
                </a:cubicBezTo>
                <a:cubicBezTo>
                  <a:pt x="16217" y="17847"/>
                  <a:pt x="16849" y="17373"/>
                  <a:pt x="17628" y="17373"/>
                </a:cubicBezTo>
                <a:close/>
              </a:path>
            </a:pathLst>
          </a:custGeom>
          <a:solidFill>
            <a:schemeClr val="accent2">
              <a:hueOff val="-85258"/>
              <a:satOff val="14347"/>
              <a:lumOff val="22373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84" name="Innowacyjność produktowa i rynkowa"/>
          <p:cNvSpPr txBox="1"/>
          <p:nvPr/>
        </p:nvSpPr>
        <p:spPr>
          <a:xfrm>
            <a:off x="1011054" y="1009879"/>
            <a:ext cx="11795858" cy="809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rPr dirty="0" err="1"/>
              <a:t>Innowacyjność</a:t>
            </a:r>
            <a:r>
              <a:rPr dirty="0"/>
              <a:t> </a:t>
            </a:r>
            <a:r>
              <a:rPr dirty="0" err="1"/>
              <a:t>produkt</a:t>
            </a:r>
            <a:r>
              <a:rPr lang="pl-PL" dirty="0"/>
              <a:t>u </a:t>
            </a:r>
            <a:r>
              <a:rPr lang="pl-PL" dirty="0" err="1"/>
              <a:t>ConnectFacilities</a:t>
            </a:r>
            <a:endParaRPr dirty="0"/>
          </a:p>
        </p:txBody>
      </p:sp>
      <p:sp>
        <p:nvSpPr>
          <p:cNvPr id="285" name="Jedyna transparentna baza dostawców i usług FM"/>
          <p:cNvSpPr/>
          <p:nvPr/>
        </p:nvSpPr>
        <p:spPr>
          <a:xfrm>
            <a:off x="1837554" y="7159781"/>
            <a:ext cx="5795566" cy="1745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13" y="0"/>
                </a:moveTo>
                <a:cubicBezTo>
                  <a:pt x="1853" y="0"/>
                  <a:pt x="1155" y="2316"/>
                  <a:pt x="1155" y="5170"/>
                </a:cubicBezTo>
                <a:lnTo>
                  <a:pt x="1155" y="7493"/>
                </a:lnTo>
                <a:lnTo>
                  <a:pt x="0" y="11583"/>
                </a:lnTo>
                <a:lnTo>
                  <a:pt x="1155" y="15678"/>
                </a:lnTo>
                <a:lnTo>
                  <a:pt x="1155" y="16434"/>
                </a:lnTo>
                <a:cubicBezTo>
                  <a:pt x="1155" y="19289"/>
                  <a:pt x="1853" y="21600"/>
                  <a:pt x="2713" y="21600"/>
                </a:cubicBezTo>
                <a:lnTo>
                  <a:pt x="20044" y="21600"/>
                </a:lnTo>
                <a:cubicBezTo>
                  <a:pt x="20904" y="21600"/>
                  <a:pt x="21600" y="19289"/>
                  <a:pt x="21600" y="16434"/>
                </a:cubicBezTo>
                <a:lnTo>
                  <a:pt x="21600" y="5170"/>
                </a:lnTo>
                <a:cubicBezTo>
                  <a:pt x="21600" y="2316"/>
                  <a:pt x="20904" y="0"/>
                  <a:pt x="20044" y="0"/>
                </a:cubicBezTo>
                <a:lnTo>
                  <a:pt x="2713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Jedyna transparentna baza dostawców i usług FM</a:t>
            </a:r>
          </a:p>
        </p:txBody>
      </p:sp>
      <p:sp>
        <p:nvSpPr>
          <p:cNvPr id="286" name="Jedyne narzędzie automatyzujące przetarg według spersonalizowanych wymagań dzięki AI"/>
          <p:cNvSpPr/>
          <p:nvPr/>
        </p:nvSpPr>
        <p:spPr>
          <a:xfrm>
            <a:off x="1964355" y="3036448"/>
            <a:ext cx="5669361" cy="2993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71" y="0"/>
                </a:moveTo>
                <a:cubicBezTo>
                  <a:pt x="1544" y="0"/>
                  <a:pt x="1036" y="963"/>
                  <a:pt x="1036" y="2151"/>
                </a:cubicBezTo>
                <a:lnTo>
                  <a:pt x="1036" y="8618"/>
                </a:lnTo>
                <a:lnTo>
                  <a:pt x="0" y="10322"/>
                </a:lnTo>
                <a:lnTo>
                  <a:pt x="1036" y="12023"/>
                </a:lnTo>
                <a:lnTo>
                  <a:pt x="1036" y="19449"/>
                </a:lnTo>
                <a:cubicBezTo>
                  <a:pt x="1036" y="20637"/>
                  <a:pt x="1544" y="21600"/>
                  <a:pt x="2171" y="21600"/>
                </a:cubicBezTo>
                <a:lnTo>
                  <a:pt x="20464" y="21600"/>
                </a:lnTo>
                <a:cubicBezTo>
                  <a:pt x="21092" y="21600"/>
                  <a:pt x="21600" y="20637"/>
                  <a:pt x="21600" y="19449"/>
                </a:cubicBezTo>
                <a:lnTo>
                  <a:pt x="21600" y="2151"/>
                </a:lnTo>
                <a:cubicBezTo>
                  <a:pt x="21600" y="963"/>
                  <a:pt x="21092" y="0"/>
                  <a:pt x="20464" y="0"/>
                </a:cubicBezTo>
                <a:lnTo>
                  <a:pt x="2171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Jedyne narzędzie automatyzujące przetarg według spersonalizowanych wymagań dzięki AI</a:t>
            </a:r>
          </a:p>
        </p:txBody>
      </p:sp>
      <p:sp>
        <p:nvSpPr>
          <p:cNvPr id="287" name="Inteligentny rating i pozycjonowanie Zamawiających i Dostawców na bazie unikalnego algorytmu platformy"/>
          <p:cNvSpPr/>
          <p:nvPr/>
        </p:nvSpPr>
        <p:spPr>
          <a:xfrm>
            <a:off x="9512264" y="3036609"/>
            <a:ext cx="6067823" cy="2992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76" y="0"/>
                </a:moveTo>
                <a:cubicBezTo>
                  <a:pt x="1554" y="0"/>
                  <a:pt x="969" y="1186"/>
                  <a:pt x="969" y="2650"/>
                </a:cubicBezTo>
                <a:lnTo>
                  <a:pt x="969" y="8132"/>
                </a:lnTo>
                <a:lnTo>
                  <a:pt x="0" y="10231"/>
                </a:lnTo>
                <a:lnTo>
                  <a:pt x="969" y="12331"/>
                </a:lnTo>
                <a:lnTo>
                  <a:pt x="969" y="18950"/>
                </a:lnTo>
                <a:cubicBezTo>
                  <a:pt x="969" y="20414"/>
                  <a:pt x="1554" y="21600"/>
                  <a:pt x="2276" y="21600"/>
                </a:cubicBezTo>
                <a:lnTo>
                  <a:pt x="20293" y="21600"/>
                </a:lnTo>
                <a:cubicBezTo>
                  <a:pt x="21015" y="21600"/>
                  <a:pt x="21600" y="20414"/>
                  <a:pt x="21600" y="18950"/>
                </a:cubicBezTo>
                <a:lnTo>
                  <a:pt x="21600" y="2650"/>
                </a:lnTo>
                <a:cubicBezTo>
                  <a:pt x="21600" y="1186"/>
                  <a:pt x="21015" y="0"/>
                  <a:pt x="20293" y="0"/>
                </a:cubicBezTo>
                <a:lnTo>
                  <a:pt x="2276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Inteligentny rating i pozycjonowanie Zamawiających i Dostawców na bazie unikalnego algorytmu platformy</a:t>
            </a:r>
          </a:p>
        </p:txBody>
      </p:sp>
      <p:sp>
        <p:nvSpPr>
          <p:cNvPr id="288" name="Mortarboard"/>
          <p:cNvSpPr/>
          <p:nvPr/>
        </p:nvSpPr>
        <p:spPr>
          <a:xfrm>
            <a:off x="16033550" y="4031812"/>
            <a:ext cx="1823016" cy="997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6520"/>
                </a:lnTo>
                <a:lnTo>
                  <a:pt x="10800" y="13043"/>
                </a:lnTo>
                <a:lnTo>
                  <a:pt x="18745" y="8243"/>
                </a:lnTo>
                <a:lnTo>
                  <a:pt x="18745" y="10509"/>
                </a:lnTo>
                <a:cubicBezTo>
                  <a:pt x="18606" y="10673"/>
                  <a:pt x="18515" y="10958"/>
                  <a:pt x="18515" y="11282"/>
                </a:cubicBezTo>
                <a:cubicBezTo>
                  <a:pt x="18515" y="11519"/>
                  <a:pt x="18563" y="11733"/>
                  <a:pt x="18643" y="11896"/>
                </a:cubicBezTo>
                <a:cubicBezTo>
                  <a:pt x="18499" y="12008"/>
                  <a:pt x="18399" y="12270"/>
                  <a:pt x="18399" y="12574"/>
                </a:cubicBezTo>
                <a:lnTo>
                  <a:pt x="18399" y="21301"/>
                </a:lnTo>
                <a:cubicBezTo>
                  <a:pt x="18553" y="21484"/>
                  <a:pt x="18772" y="21600"/>
                  <a:pt x="19018" y="21600"/>
                </a:cubicBezTo>
                <a:cubicBezTo>
                  <a:pt x="19264" y="21600"/>
                  <a:pt x="19483" y="21484"/>
                  <a:pt x="19637" y="21301"/>
                </a:cubicBezTo>
                <a:lnTo>
                  <a:pt x="19637" y="12556"/>
                </a:lnTo>
                <a:cubicBezTo>
                  <a:pt x="19637" y="12255"/>
                  <a:pt x="19538" y="11998"/>
                  <a:pt x="19396" y="11887"/>
                </a:cubicBezTo>
                <a:cubicBezTo>
                  <a:pt x="19474" y="11725"/>
                  <a:pt x="19523" y="11515"/>
                  <a:pt x="19523" y="11282"/>
                </a:cubicBezTo>
                <a:cubicBezTo>
                  <a:pt x="19523" y="10958"/>
                  <a:pt x="19430" y="10673"/>
                  <a:pt x="19291" y="10509"/>
                </a:cubicBezTo>
                <a:lnTo>
                  <a:pt x="19291" y="7913"/>
                </a:lnTo>
                <a:lnTo>
                  <a:pt x="21600" y="6520"/>
                </a:lnTo>
                <a:lnTo>
                  <a:pt x="10800" y="0"/>
                </a:lnTo>
                <a:close/>
                <a:moveTo>
                  <a:pt x="10819" y="5598"/>
                </a:moveTo>
                <a:cubicBezTo>
                  <a:pt x="11223" y="5598"/>
                  <a:pt x="11551" y="5819"/>
                  <a:pt x="11551" y="6091"/>
                </a:cubicBezTo>
                <a:cubicBezTo>
                  <a:pt x="11551" y="6364"/>
                  <a:pt x="11223" y="6584"/>
                  <a:pt x="10819" y="6584"/>
                </a:cubicBezTo>
                <a:cubicBezTo>
                  <a:pt x="10414" y="6584"/>
                  <a:pt x="10084" y="6364"/>
                  <a:pt x="10085" y="6091"/>
                </a:cubicBezTo>
                <a:cubicBezTo>
                  <a:pt x="10085" y="5819"/>
                  <a:pt x="10414" y="5598"/>
                  <a:pt x="10819" y="5598"/>
                </a:cubicBezTo>
                <a:close/>
                <a:moveTo>
                  <a:pt x="16068" y="10691"/>
                </a:moveTo>
                <a:lnTo>
                  <a:pt x="10800" y="13872"/>
                </a:lnTo>
                <a:lnTo>
                  <a:pt x="5535" y="10694"/>
                </a:lnTo>
                <a:cubicBezTo>
                  <a:pt x="4861" y="12240"/>
                  <a:pt x="4431" y="14116"/>
                  <a:pt x="4188" y="16122"/>
                </a:cubicBezTo>
                <a:cubicBezTo>
                  <a:pt x="6908" y="16652"/>
                  <a:pt x="9240" y="18095"/>
                  <a:pt x="10748" y="20074"/>
                </a:cubicBezTo>
                <a:cubicBezTo>
                  <a:pt x="12275" y="18069"/>
                  <a:pt x="14648" y="16613"/>
                  <a:pt x="17413" y="16101"/>
                </a:cubicBezTo>
                <a:cubicBezTo>
                  <a:pt x="17170" y="14102"/>
                  <a:pt x="16740" y="12232"/>
                  <a:pt x="16068" y="10691"/>
                </a:cubicBezTo>
                <a:close/>
              </a:path>
            </a:pathLst>
          </a:custGeom>
          <a:blipFill>
            <a:blip r:embed="rId3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89" name="Produkt “uczący się” i proponujący automatycznie rozwiązania wg najnowszych trendów i technologii"/>
          <p:cNvSpPr/>
          <p:nvPr/>
        </p:nvSpPr>
        <p:spPr>
          <a:xfrm>
            <a:off x="17850426" y="3033243"/>
            <a:ext cx="6149182" cy="3223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9" y="0"/>
                </a:moveTo>
                <a:cubicBezTo>
                  <a:pt x="1479" y="0"/>
                  <a:pt x="945" y="1019"/>
                  <a:pt x="945" y="2276"/>
                </a:cubicBezTo>
                <a:lnTo>
                  <a:pt x="945" y="8860"/>
                </a:lnTo>
                <a:lnTo>
                  <a:pt x="0" y="10663"/>
                </a:lnTo>
                <a:lnTo>
                  <a:pt x="945" y="12463"/>
                </a:lnTo>
                <a:lnTo>
                  <a:pt x="945" y="19324"/>
                </a:lnTo>
                <a:cubicBezTo>
                  <a:pt x="945" y="20581"/>
                  <a:pt x="1479" y="21600"/>
                  <a:pt x="2139" y="21600"/>
                </a:cubicBezTo>
                <a:lnTo>
                  <a:pt x="20407" y="21600"/>
                </a:lnTo>
                <a:cubicBezTo>
                  <a:pt x="21066" y="21600"/>
                  <a:pt x="21600" y="20581"/>
                  <a:pt x="21600" y="19324"/>
                </a:cubicBezTo>
                <a:lnTo>
                  <a:pt x="21600" y="2276"/>
                </a:lnTo>
                <a:cubicBezTo>
                  <a:pt x="21600" y="1019"/>
                  <a:pt x="21066" y="0"/>
                  <a:pt x="20407" y="0"/>
                </a:cubicBezTo>
                <a:lnTo>
                  <a:pt x="2139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Produkt “uczący się” i proponujący automatycznie rozwiązania wg najnowszych trendów i technologii</a:t>
            </a:r>
          </a:p>
        </p:txBody>
      </p:sp>
      <p:sp>
        <p:nvSpPr>
          <p:cNvPr id="2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291" name="Wi-Fi"/>
          <p:cNvSpPr/>
          <p:nvPr/>
        </p:nvSpPr>
        <p:spPr>
          <a:xfrm>
            <a:off x="8233752" y="7636574"/>
            <a:ext cx="1445900" cy="1020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4" extrusionOk="0">
                <a:moveTo>
                  <a:pt x="11016" y="1"/>
                </a:moveTo>
                <a:cubicBezTo>
                  <a:pt x="10440" y="-6"/>
                  <a:pt x="9852" y="28"/>
                  <a:pt x="9254" y="108"/>
                </a:cubicBezTo>
                <a:cubicBezTo>
                  <a:pt x="5654" y="590"/>
                  <a:pt x="2584" y="2743"/>
                  <a:pt x="0" y="6311"/>
                </a:cubicBezTo>
                <a:cubicBezTo>
                  <a:pt x="523" y="7051"/>
                  <a:pt x="1031" y="7768"/>
                  <a:pt x="1542" y="8490"/>
                </a:cubicBezTo>
                <a:cubicBezTo>
                  <a:pt x="4129" y="4966"/>
                  <a:pt x="7202" y="3087"/>
                  <a:pt x="10803" y="3088"/>
                </a:cubicBezTo>
                <a:cubicBezTo>
                  <a:pt x="14405" y="3089"/>
                  <a:pt x="17479" y="4969"/>
                  <a:pt x="20053" y="8479"/>
                </a:cubicBezTo>
                <a:cubicBezTo>
                  <a:pt x="20563" y="7757"/>
                  <a:pt x="21073" y="7034"/>
                  <a:pt x="21600" y="6287"/>
                </a:cubicBezTo>
                <a:cubicBezTo>
                  <a:pt x="18572" y="2207"/>
                  <a:pt x="15051" y="49"/>
                  <a:pt x="11016" y="1"/>
                </a:cubicBezTo>
                <a:close/>
                <a:moveTo>
                  <a:pt x="10903" y="6177"/>
                </a:moveTo>
                <a:cubicBezTo>
                  <a:pt x="10489" y="6175"/>
                  <a:pt x="10067" y="6203"/>
                  <a:pt x="9637" y="6264"/>
                </a:cubicBezTo>
                <a:cubicBezTo>
                  <a:pt x="7088" y="6623"/>
                  <a:pt x="4914" y="8156"/>
                  <a:pt x="3088" y="10686"/>
                </a:cubicBezTo>
                <a:cubicBezTo>
                  <a:pt x="3610" y="11424"/>
                  <a:pt x="4116" y="12140"/>
                  <a:pt x="4629" y="12865"/>
                </a:cubicBezTo>
                <a:cubicBezTo>
                  <a:pt x="6353" y="10507"/>
                  <a:pt x="8410" y="9259"/>
                  <a:pt x="10808" y="9262"/>
                </a:cubicBezTo>
                <a:cubicBezTo>
                  <a:pt x="13205" y="9265"/>
                  <a:pt x="15259" y="10516"/>
                  <a:pt x="16966" y="12861"/>
                </a:cubicBezTo>
                <a:cubicBezTo>
                  <a:pt x="17482" y="12131"/>
                  <a:pt x="17992" y="11411"/>
                  <a:pt x="18515" y="10670"/>
                </a:cubicBezTo>
                <a:cubicBezTo>
                  <a:pt x="16338" y="7735"/>
                  <a:pt x="13804" y="6193"/>
                  <a:pt x="10903" y="6177"/>
                </a:cubicBezTo>
                <a:close/>
                <a:moveTo>
                  <a:pt x="10623" y="12349"/>
                </a:moveTo>
                <a:cubicBezTo>
                  <a:pt x="8942" y="12414"/>
                  <a:pt x="7322" y="13380"/>
                  <a:pt x="6195" y="15054"/>
                </a:cubicBezTo>
                <a:cubicBezTo>
                  <a:pt x="6706" y="15779"/>
                  <a:pt x="7218" y="16502"/>
                  <a:pt x="7729" y="17226"/>
                </a:cubicBezTo>
                <a:cubicBezTo>
                  <a:pt x="9410" y="14863"/>
                  <a:pt x="12154" y="14812"/>
                  <a:pt x="13873" y="17221"/>
                </a:cubicBezTo>
                <a:cubicBezTo>
                  <a:pt x="14391" y="16489"/>
                  <a:pt x="14903" y="15767"/>
                  <a:pt x="15414" y="15045"/>
                </a:cubicBezTo>
                <a:cubicBezTo>
                  <a:pt x="14046" y="13118"/>
                  <a:pt x="12303" y="12284"/>
                  <a:pt x="10623" y="12349"/>
                </a:cubicBezTo>
                <a:close/>
                <a:moveTo>
                  <a:pt x="10751" y="18531"/>
                </a:moveTo>
                <a:cubicBezTo>
                  <a:pt x="10182" y="18549"/>
                  <a:pt x="9631" y="18867"/>
                  <a:pt x="9280" y="19436"/>
                </a:cubicBezTo>
                <a:cubicBezTo>
                  <a:pt x="9791" y="20161"/>
                  <a:pt x="10300" y="20884"/>
                  <a:pt x="10802" y="21594"/>
                </a:cubicBezTo>
                <a:cubicBezTo>
                  <a:pt x="11307" y="20879"/>
                  <a:pt x="11819" y="20155"/>
                  <a:pt x="12331" y="19432"/>
                </a:cubicBezTo>
                <a:cubicBezTo>
                  <a:pt x="11907" y="18795"/>
                  <a:pt x="11320" y="18513"/>
                  <a:pt x="10751" y="18531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92" name="Line Graph"/>
          <p:cNvSpPr/>
          <p:nvPr/>
        </p:nvSpPr>
        <p:spPr>
          <a:xfrm>
            <a:off x="566525" y="3847372"/>
            <a:ext cx="1271684" cy="1268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" y="0"/>
                </a:moveTo>
                <a:cubicBezTo>
                  <a:pt x="87" y="0"/>
                  <a:pt x="0" y="87"/>
                  <a:pt x="0" y="194"/>
                </a:cubicBezTo>
                <a:lnTo>
                  <a:pt x="0" y="21404"/>
                </a:lnTo>
                <a:cubicBezTo>
                  <a:pt x="0" y="21511"/>
                  <a:pt x="87" y="21600"/>
                  <a:pt x="194" y="21600"/>
                </a:cubicBezTo>
                <a:lnTo>
                  <a:pt x="21406" y="21600"/>
                </a:lnTo>
                <a:cubicBezTo>
                  <a:pt x="21513" y="21600"/>
                  <a:pt x="21600" y="21511"/>
                  <a:pt x="21600" y="21404"/>
                </a:cubicBezTo>
                <a:lnTo>
                  <a:pt x="21600" y="20822"/>
                </a:lnTo>
                <a:cubicBezTo>
                  <a:pt x="21600" y="20715"/>
                  <a:pt x="21513" y="20628"/>
                  <a:pt x="21406" y="20628"/>
                </a:cubicBezTo>
                <a:lnTo>
                  <a:pt x="1163" y="20628"/>
                </a:lnTo>
                <a:cubicBezTo>
                  <a:pt x="1057" y="20628"/>
                  <a:pt x="970" y="20539"/>
                  <a:pt x="970" y="20432"/>
                </a:cubicBezTo>
                <a:lnTo>
                  <a:pt x="970" y="194"/>
                </a:lnTo>
                <a:cubicBezTo>
                  <a:pt x="970" y="87"/>
                  <a:pt x="883" y="0"/>
                  <a:pt x="776" y="0"/>
                </a:cubicBezTo>
                <a:lnTo>
                  <a:pt x="194" y="0"/>
                </a:lnTo>
                <a:close/>
                <a:moveTo>
                  <a:pt x="19991" y="7364"/>
                </a:moveTo>
                <a:lnTo>
                  <a:pt x="17165" y="8228"/>
                </a:lnTo>
                <a:lnTo>
                  <a:pt x="17811" y="8832"/>
                </a:lnTo>
                <a:lnTo>
                  <a:pt x="13288" y="13689"/>
                </a:lnTo>
                <a:lnTo>
                  <a:pt x="10021" y="10341"/>
                </a:lnTo>
                <a:lnTo>
                  <a:pt x="2932" y="17951"/>
                </a:lnTo>
                <a:lnTo>
                  <a:pt x="3799" y="18763"/>
                </a:lnTo>
                <a:lnTo>
                  <a:pt x="10041" y="12061"/>
                </a:lnTo>
                <a:lnTo>
                  <a:pt x="13327" y="15430"/>
                </a:lnTo>
                <a:lnTo>
                  <a:pt x="13766" y="14916"/>
                </a:lnTo>
                <a:lnTo>
                  <a:pt x="18678" y="9644"/>
                </a:lnTo>
                <a:lnTo>
                  <a:pt x="19324" y="10250"/>
                </a:lnTo>
                <a:lnTo>
                  <a:pt x="19991" y="7364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93" name="Zarządzanie relacją przetargową i zarządzanie umową w obszarze FM"/>
          <p:cNvSpPr/>
          <p:nvPr/>
        </p:nvSpPr>
        <p:spPr>
          <a:xfrm>
            <a:off x="18210392" y="7008382"/>
            <a:ext cx="5793582" cy="1959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06" y="0"/>
                </a:moveTo>
                <a:cubicBezTo>
                  <a:pt x="1507" y="0"/>
                  <a:pt x="940" y="1676"/>
                  <a:pt x="940" y="3744"/>
                </a:cubicBezTo>
                <a:lnTo>
                  <a:pt x="940" y="5428"/>
                </a:lnTo>
                <a:lnTo>
                  <a:pt x="0" y="8394"/>
                </a:lnTo>
                <a:lnTo>
                  <a:pt x="940" y="11360"/>
                </a:lnTo>
                <a:lnTo>
                  <a:pt x="940" y="17856"/>
                </a:lnTo>
                <a:cubicBezTo>
                  <a:pt x="940" y="19924"/>
                  <a:pt x="1507" y="21600"/>
                  <a:pt x="2206" y="21600"/>
                </a:cubicBezTo>
                <a:lnTo>
                  <a:pt x="20333" y="21600"/>
                </a:lnTo>
                <a:cubicBezTo>
                  <a:pt x="21033" y="21600"/>
                  <a:pt x="21600" y="19924"/>
                  <a:pt x="21600" y="17856"/>
                </a:cubicBezTo>
                <a:lnTo>
                  <a:pt x="21600" y="3744"/>
                </a:lnTo>
                <a:cubicBezTo>
                  <a:pt x="21600" y="1676"/>
                  <a:pt x="21033" y="0"/>
                  <a:pt x="20333" y="0"/>
                </a:cubicBezTo>
                <a:lnTo>
                  <a:pt x="2206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Zarządzanie relacją przetargową i zarządzanie umową w obszarze FM</a:t>
            </a:r>
          </a:p>
        </p:txBody>
      </p:sp>
      <p:sp>
        <p:nvSpPr>
          <p:cNvPr id="294" name="Dostępny 24/7, w chmurze, automatyczny doradca FM"/>
          <p:cNvSpPr/>
          <p:nvPr/>
        </p:nvSpPr>
        <p:spPr>
          <a:xfrm>
            <a:off x="9763623" y="7216940"/>
            <a:ext cx="6003132" cy="1745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19" y="0"/>
                </a:moveTo>
                <a:cubicBezTo>
                  <a:pt x="1789" y="0"/>
                  <a:pt x="1115" y="2316"/>
                  <a:pt x="1115" y="5170"/>
                </a:cubicBezTo>
                <a:lnTo>
                  <a:pt x="1115" y="7493"/>
                </a:lnTo>
                <a:lnTo>
                  <a:pt x="0" y="11583"/>
                </a:lnTo>
                <a:lnTo>
                  <a:pt x="1115" y="15678"/>
                </a:lnTo>
                <a:lnTo>
                  <a:pt x="1115" y="16434"/>
                </a:lnTo>
                <a:cubicBezTo>
                  <a:pt x="1115" y="19289"/>
                  <a:pt x="1789" y="21600"/>
                  <a:pt x="2619" y="21600"/>
                </a:cubicBezTo>
                <a:lnTo>
                  <a:pt x="20098" y="21600"/>
                </a:lnTo>
                <a:cubicBezTo>
                  <a:pt x="20928" y="21600"/>
                  <a:pt x="21600" y="19289"/>
                  <a:pt x="21600" y="16434"/>
                </a:cubicBezTo>
                <a:lnTo>
                  <a:pt x="21600" y="5170"/>
                </a:lnTo>
                <a:cubicBezTo>
                  <a:pt x="21600" y="2316"/>
                  <a:pt x="20928" y="0"/>
                  <a:pt x="20098" y="0"/>
                </a:cubicBezTo>
                <a:lnTo>
                  <a:pt x="2619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06400" dist="149694" dir="5400000" rotWithShape="0">
              <a:srgbClr val="31486B">
                <a:alpha val="10236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lvl="1" algn="l">
              <a:lnSpc>
                <a:spcPct val="120000"/>
              </a:lnSpc>
              <a:defRPr sz="2900">
                <a:solidFill>
                  <a:srgbClr val="31486B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Dostępny 24/7, w chmurze, automatyczny doradca FM</a:t>
            </a:r>
          </a:p>
        </p:txBody>
      </p:sp>
      <p:pic>
        <p:nvPicPr>
          <p:cNvPr id="295" name="image.png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41114" y="7162800"/>
            <a:ext cx="1706563" cy="1587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ropozycja wartości dla Zamawiającego"/>
          <p:cNvSpPr txBox="1"/>
          <p:nvPr/>
        </p:nvSpPr>
        <p:spPr>
          <a:xfrm>
            <a:off x="1011054" y="1009879"/>
            <a:ext cx="13108636" cy="1046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Propozycja wartości dla Zamawiającego</a:t>
            </a:r>
          </a:p>
        </p:txBody>
      </p:sp>
      <p:sp>
        <p:nvSpPr>
          <p:cNvPr id="337" name="Szybszy procesu zakupu  dzięki automatycznemu kreatorowi zapytań RFI, RFP, umów…"/>
          <p:cNvSpPr txBox="1"/>
          <p:nvPr/>
        </p:nvSpPr>
        <p:spPr>
          <a:xfrm>
            <a:off x="2365412" y="2807175"/>
            <a:ext cx="20593546" cy="6179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u="sng"/>
              <a:t>Szybszy</a:t>
            </a:r>
            <a:r>
              <a:t> procesu zakupu  dzięki automatycznemu kreatorowi zapytań RFI, RFP, umów</a:t>
            </a:r>
          </a:p>
          <a:p>
            <a:pPr algn="l" defTabSz="457200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u="sng"/>
              <a:t>Niższe </a:t>
            </a:r>
            <a:r>
              <a:t>koszty zakupu dzięki konkurencyjności dostawców</a:t>
            </a:r>
          </a:p>
          <a:p>
            <a:pPr algn="l" defTabSz="457200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Niższe koszty zakupu dzięki zautomatyzowaniu procesu</a:t>
            </a:r>
          </a:p>
          <a:p>
            <a:pPr algn="l" defTabSz="457200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Podniesienie jakości usług dzięki ratingowi i benchmarkingowi dostawców</a:t>
            </a:r>
          </a:p>
          <a:p>
            <a:pPr algn="l" defTabSz="457200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u="sng"/>
              <a:t>Inteligentne dopasowanie</a:t>
            </a:r>
            <a:r>
              <a:t> dostawców i usług m.in. dzięki maszynowemu uczeniu się</a:t>
            </a:r>
          </a:p>
          <a:p>
            <a:pPr algn="l" defTabSz="457200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Bezpieczeństwo i transparentność danych umów dla wszystkich uczestników procesu</a:t>
            </a:r>
          </a:p>
          <a:p>
            <a:pPr algn="l" defTabSz="457200">
              <a:lnSpc>
                <a:spcPct val="15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Szczegółowa analityka danych i spersonalizowane raportowanie</a:t>
            </a:r>
          </a:p>
        </p:txBody>
      </p:sp>
      <p:sp>
        <p:nvSpPr>
          <p:cNvPr id="338" name="1"/>
          <p:cNvSpPr/>
          <p:nvPr/>
        </p:nvSpPr>
        <p:spPr>
          <a:xfrm>
            <a:off x="1123672" y="2971205"/>
            <a:ext cx="545212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</a:t>
            </a:r>
          </a:p>
        </p:txBody>
      </p:sp>
      <p:sp>
        <p:nvSpPr>
          <p:cNvPr id="339" name="6"/>
          <p:cNvSpPr/>
          <p:nvPr/>
        </p:nvSpPr>
        <p:spPr>
          <a:xfrm>
            <a:off x="1123672" y="7538318"/>
            <a:ext cx="545212" cy="546101"/>
          </a:xfrm>
          <a:prstGeom prst="ellipse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6</a:t>
            </a:r>
          </a:p>
        </p:txBody>
      </p:sp>
      <p:sp>
        <p:nvSpPr>
          <p:cNvPr id="340" name="2"/>
          <p:cNvSpPr/>
          <p:nvPr/>
        </p:nvSpPr>
        <p:spPr>
          <a:xfrm>
            <a:off x="1123672" y="3888086"/>
            <a:ext cx="545212" cy="546101"/>
          </a:xfrm>
          <a:prstGeom prst="ellipse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2</a:t>
            </a:r>
          </a:p>
        </p:txBody>
      </p:sp>
      <p:sp>
        <p:nvSpPr>
          <p:cNvPr id="341" name="7"/>
          <p:cNvSpPr/>
          <p:nvPr/>
        </p:nvSpPr>
        <p:spPr>
          <a:xfrm>
            <a:off x="1123672" y="8440387"/>
            <a:ext cx="545212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7</a:t>
            </a:r>
          </a:p>
        </p:txBody>
      </p:sp>
      <p:sp>
        <p:nvSpPr>
          <p:cNvPr id="342" name="5"/>
          <p:cNvSpPr/>
          <p:nvPr/>
        </p:nvSpPr>
        <p:spPr>
          <a:xfrm>
            <a:off x="1123672" y="6638729"/>
            <a:ext cx="545212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5</a:t>
            </a:r>
          </a:p>
        </p:txBody>
      </p:sp>
      <p:sp>
        <p:nvSpPr>
          <p:cNvPr id="343" name="3"/>
          <p:cNvSpPr/>
          <p:nvPr/>
        </p:nvSpPr>
        <p:spPr>
          <a:xfrm>
            <a:off x="1123672" y="4804967"/>
            <a:ext cx="545212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344" name="4"/>
          <p:cNvSpPr/>
          <p:nvPr/>
        </p:nvSpPr>
        <p:spPr>
          <a:xfrm>
            <a:off x="1123672" y="5721848"/>
            <a:ext cx="545212" cy="546101"/>
          </a:xfrm>
          <a:prstGeom prst="ellipse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4</a:t>
            </a:r>
          </a:p>
        </p:txBody>
      </p:sp>
      <p:sp>
        <p:nvSpPr>
          <p:cNvPr id="3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ropozycja wartości dla Dostawcy"/>
          <p:cNvSpPr txBox="1"/>
          <p:nvPr/>
        </p:nvSpPr>
        <p:spPr>
          <a:xfrm>
            <a:off x="1011054" y="1009879"/>
            <a:ext cx="11162793" cy="1046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Propozycja wartości dla Dostawcy</a:t>
            </a:r>
          </a:p>
        </p:txBody>
      </p:sp>
      <p:sp>
        <p:nvSpPr>
          <p:cNvPr id="348" name="Szybki i automatyczny dostęp do nowych przetargów…"/>
          <p:cNvSpPr txBox="1"/>
          <p:nvPr/>
        </p:nvSpPr>
        <p:spPr>
          <a:xfrm>
            <a:off x="3166076" y="2558273"/>
            <a:ext cx="19398677" cy="6573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lnSpc>
                <a:spcPct val="13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dirty="0" err="1"/>
              <a:t>Szybki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automatyczny</a:t>
            </a:r>
            <a:r>
              <a:rPr dirty="0"/>
              <a:t> </a:t>
            </a:r>
            <a:r>
              <a:rPr dirty="0" err="1"/>
              <a:t>dostęp</a:t>
            </a:r>
            <a:r>
              <a:rPr dirty="0"/>
              <a:t> do </a:t>
            </a:r>
            <a:r>
              <a:rPr dirty="0" err="1"/>
              <a:t>nowych</a:t>
            </a:r>
            <a:r>
              <a:rPr dirty="0"/>
              <a:t> </a:t>
            </a:r>
            <a:r>
              <a:rPr dirty="0" err="1"/>
              <a:t>przetargów</a:t>
            </a:r>
            <a:r>
              <a:rPr dirty="0"/>
              <a:t> </a:t>
            </a:r>
          </a:p>
          <a:p>
            <a:pPr algn="l" defTabSz="457200">
              <a:lnSpc>
                <a:spcPct val="130000"/>
              </a:lnSpc>
              <a:defRPr sz="22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 dirty="0"/>
          </a:p>
          <a:p>
            <a:pPr algn="l" defTabSz="457200">
              <a:lnSpc>
                <a:spcPct val="13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dirty="0" err="1"/>
              <a:t>Wzrost</a:t>
            </a:r>
            <a:r>
              <a:rPr dirty="0"/>
              <a:t> </a:t>
            </a:r>
            <a:r>
              <a:rPr dirty="0" err="1"/>
              <a:t>sprzedaży</a:t>
            </a:r>
            <a:r>
              <a:rPr dirty="0"/>
              <a:t> </a:t>
            </a:r>
            <a:r>
              <a:rPr dirty="0" err="1"/>
              <a:t>dzięki</a:t>
            </a:r>
            <a:r>
              <a:rPr dirty="0"/>
              <a:t> up/cross </a:t>
            </a:r>
            <a:r>
              <a:rPr dirty="0" err="1"/>
              <a:t>sellingowi</a:t>
            </a:r>
            <a:r>
              <a:rPr dirty="0"/>
              <a:t> </a:t>
            </a:r>
          </a:p>
          <a:p>
            <a:pPr algn="l" defTabSz="457200">
              <a:lnSpc>
                <a:spcPct val="130000"/>
              </a:lnSpc>
              <a:defRPr sz="22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 dirty="0"/>
          </a:p>
          <a:p>
            <a:pPr algn="l" defTabSz="457200">
              <a:lnSpc>
                <a:spcPct val="13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dirty="0" err="1"/>
              <a:t>Obniżenie</a:t>
            </a:r>
            <a:r>
              <a:rPr dirty="0"/>
              <a:t> </a:t>
            </a:r>
            <a:r>
              <a:rPr dirty="0" err="1"/>
              <a:t>kosztów</a:t>
            </a:r>
            <a:r>
              <a:rPr dirty="0"/>
              <a:t> </a:t>
            </a:r>
            <a:r>
              <a:rPr dirty="0" err="1"/>
              <a:t>sprzedaży</a:t>
            </a:r>
            <a:endParaRPr dirty="0"/>
          </a:p>
          <a:p>
            <a:pPr algn="l" defTabSz="457200">
              <a:lnSpc>
                <a:spcPct val="130000"/>
              </a:lnSpc>
              <a:defRPr sz="22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 dirty="0"/>
          </a:p>
          <a:p>
            <a:pPr algn="l" defTabSz="457200">
              <a:lnSpc>
                <a:spcPct val="13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dirty="0" err="1"/>
              <a:t>Integracja</a:t>
            </a:r>
            <a:r>
              <a:rPr dirty="0"/>
              <a:t> z CRM </a:t>
            </a:r>
            <a:r>
              <a:rPr dirty="0" err="1"/>
              <a:t>dostawcy</a:t>
            </a:r>
            <a:r>
              <a:rPr dirty="0"/>
              <a:t> </a:t>
            </a:r>
          </a:p>
          <a:p>
            <a:pPr algn="l" defTabSz="457200">
              <a:lnSpc>
                <a:spcPct val="130000"/>
              </a:lnSpc>
              <a:defRPr sz="22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endParaRPr dirty="0"/>
          </a:p>
          <a:p>
            <a:pPr algn="l" defTabSz="457200">
              <a:lnSpc>
                <a:spcPct val="130000"/>
              </a:lnSpc>
              <a:defRPr sz="36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dirty="0" err="1"/>
              <a:t>Analityka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o </a:t>
            </a:r>
            <a:r>
              <a:rPr dirty="0" err="1"/>
              <a:t>konkurencji</a:t>
            </a:r>
            <a:r>
              <a:rPr dirty="0"/>
              <a:t> </a:t>
            </a:r>
            <a:r>
              <a:rPr dirty="0" err="1"/>
              <a:t>rynkowej</a:t>
            </a:r>
            <a:r>
              <a:rPr dirty="0"/>
              <a:t>, benchmarking, rating - </a:t>
            </a:r>
            <a:r>
              <a:rPr dirty="0" err="1"/>
              <a:t>poprawa</a:t>
            </a:r>
            <a:r>
              <a:rPr dirty="0"/>
              <a:t> </a:t>
            </a:r>
            <a:r>
              <a:rPr dirty="0" err="1"/>
              <a:t>jakości</a:t>
            </a:r>
            <a:r>
              <a:rPr dirty="0"/>
              <a:t> </a:t>
            </a:r>
            <a:r>
              <a:rPr dirty="0" err="1"/>
              <a:t>usług</a:t>
            </a:r>
            <a:endParaRPr dirty="0"/>
          </a:p>
        </p:txBody>
      </p:sp>
      <p:sp>
        <p:nvSpPr>
          <p:cNvPr id="349" name="1"/>
          <p:cNvSpPr/>
          <p:nvPr/>
        </p:nvSpPr>
        <p:spPr>
          <a:xfrm>
            <a:off x="1819247" y="3013101"/>
            <a:ext cx="545212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</a:t>
            </a:r>
          </a:p>
        </p:txBody>
      </p:sp>
      <p:sp>
        <p:nvSpPr>
          <p:cNvPr id="350" name="2"/>
          <p:cNvSpPr/>
          <p:nvPr/>
        </p:nvSpPr>
        <p:spPr>
          <a:xfrm>
            <a:off x="1819247" y="4282799"/>
            <a:ext cx="545212" cy="546101"/>
          </a:xfrm>
          <a:prstGeom prst="ellipse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2</a:t>
            </a:r>
          </a:p>
        </p:txBody>
      </p:sp>
      <p:sp>
        <p:nvSpPr>
          <p:cNvPr id="351" name="5"/>
          <p:cNvSpPr/>
          <p:nvPr/>
        </p:nvSpPr>
        <p:spPr>
          <a:xfrm>
            <a:off x="1819247" y="8112939"/>
            <a:ext cx="545212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5</a:t>
            </a:r>
          </a:p>
        </p:txBody>
      </p:sp>
      <p:sp>
        <p:nvSpPr>
          <p:cNvPr id="352" name="3"/>
          <p:cNvSpPr/>
          <p:nvPr/>
        </p:nvSpPr>
        <p:spPr>
          <a:xfrm>
            <a:off x="1819247" y="5572212"/>
            <a:ext cx="545212" cy="546101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hueOff val="260013"/>
                  <a:satOff val="17755"/>
                  <a:lumOff val="-25437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353" name="4"/>
          <p:cNvSpPr/>
          <p:nvPr/>
        </p:nvSpPr>
        <p:spPr>
          <a:xfrm>
            <a:off x="1819247" y="6848926"/>
            <a:ext cx="545212" cy="546101"/>
          </a:xfrm>
          <a:prstGeom prst="ellipse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825500">
              <a:defRPr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4</a:t>
            </a:r>
          </a:p>
        </p:txBody>
      </p:sp>
      <p:sp>
        <p:nvSpPr>
          <p:cNvPr id="3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Jak działa nasz model biznesowy"/>
          <p:cNvSpPr txBox="1"/>
          <p:nvPr/>
        </p:nvSpPr>
        <p:spPr>
          <a:xfrm>
            <a:off x="1011054" y="1009879"/>
            <a:ext cx="4239174" cy="809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rPr lang="pl-PL" dirty="0"/>
              <a:t>Oferta cenowa</a:t>
            </a:r>
            <a:endParaRPr dirty="0"/>
          </a:p>
        </p:txBody>
      </p:sp>
      <p:sp>
        <p:nvSpPr>
          <p:cNvPr id="3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" name="Rectangle">
            <a:extLst>
              <a:ext uri="{FF2B5EF4-FFF2-40B4-BE49-F238E27FC236}">
                <a16:creationId xmlns:a16="http://schemas.microsoft.com/office/drawing/2014/main" id="{296BC9BA-A6B2-9DF4-9AF2-9E8CA7A7F47E}"/>
              </a:ext>
            </a:extLst>
          </p:cNvPr>
          <p:cNvSpPr/>
          <p:nvPr/>
        </p:nvSpPr>
        <p:spPr>
          <a:xfrm>
            <a:off x="1394151" y="2480881"/>
            <a:ext cx="20218939" cy="7245010"/>
          </a:xfrm>
          <a:prstGeom prst="rect">
            <a:avLst/>
          </a:prstGeom>
          <a:gradFill>
            <a:gsLst>
              <a:gs pos="0">
                <a:srgbClr val="CCD7E3">
                  <a:alpha val="56205"/>
                </a:srgbClr>
              </a:gs>
              <a:gs pos="100000">
                <a:schemeClr val="accent1">
                  <a:hueOff val="114395"/>
                  <a:lumOff val="-24975"/>
                  <a:alpha val="56205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pl-PL" dirty="0">
                <a:solidFill>
                  <a:schemeClr val="bg1"/>
                </a:solidFill>
              </a:rPr>
              <a:t>	Abonament miesięczny wersja podstawowa			80 PLN netto</a:t>
            </a: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pl-PL" dirty="0">
                <a:solidFill>
                  <a:schemeClr val="bg1"/>
                </a:solidFill>
              </a:rPr>
              <a:t>	Abonament miesięczny wersja rozszerzona			200 PLN netto</a:t>
            </a: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pl-PL" dirty="0">
                <a:solidFill>
                  <a:schemeClr val="bg1"/>
                </a:solidFill>
              </a:rPr>
              <a:t>	Abonament miesięczny wersja pełna					500 PLN netto</a:t>
            </a: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pl-PL" dirty="0">
              <a:solidFill>
                <a:schemeClr val="bg1"/>
              </a:solidFill>
            </a:endParaRP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pl-PL" dirty="0">
                <a:solidFill>
                  <a:schemeClr val="bg1"/>
                </a:solidFill>
              </a:rPr>
              <a:t>	Reklama 2 tygodnie								1000 PLN netto</a:t>
            </a: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pl-PL" dirty="0">
                <a:solidFill>
                  <a:schemeClr val="bg1"/>
                </a:solidFill>
              </a:rPr>
              <a:t>	Reklama 6 tygodnie								2000 PLN netto</a:t>
            </a: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pl-PL" dirty="0">
                <a:solidFill>
                  <a:schemeClr val="bg1"/>
                </a:solidFill>
              </a:rPr>
              <a:t>	Reklama 3 miesiące								3500 PLN netto</a:t>
            </a: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pl-PL" dirty="0">
              <a:solidFill>
                <a:schemeClr val="bg1"/>
              </a:solidFill>
            </a:endParaRP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pl-PL" dirty="0">
                <a:solidFill>
                  <a:schemeClr val="bg1"/>
                </a:solidFill>
              </a:rPr>
              <a:t>	Raport z systemu do 3 parametrów					5000 PLN netto</a:t>
            </a: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pl-PL" dirty="0">
                <a:solidFill>
                  <a:schemeClr val="bg1"/>
                </a:solidFill>
              </a:rPr>
              <a:t>	Raport z systemu do 10 parametrów					15000 PLN netto</a:t>
            </a: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pl-PL" dirty="0">
                <a:solidFill>
                  <a:schemeClr val="bg1"/>
                </a:solidFill>
              </a:rPr>
              <a:t>	Raport na zamówienie	indywidualne					od 20000 PLN netto</a:t>
            </a: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lang="pl-PL" dirty="0">
              <a:solidFill>
                <a:schemeClr val="bg1"/>
              </a:solidFill>
            </a:endParaRPr>
          </a:p>
          <a:p>
            <a:pPr algn="l"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pl-PL" dirty="0">
                <a:solidFill>
                  <a:schemeClr val="bg1"/>
                </a:solidFill>
              </a:rPr>
              <a:t>	Prowizja od transakcji dla Dostawcy					od 1% wartości transakcji netto		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Konkurencja…"/>
          <p:cNvSpPr txBox="1"/>
          <p:nvPr/>
        </p:nvSpPr>
        <p:spPr>
          <a:xfrm>
            <a:off x="846356" y="583008"/>
            <a:ext cx="13008113" cy="809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rPr lang="pl-PL" dirty="0"/>
              <a:t>Dlaczego wybrać p</a:t>
            </a:r>
            <a:r>
              <a:rPr dirty="0" err="1"/>
              <a:t>latform</a:t>
            </a:r>
            <a:r>
              <a:rPr lang="pl-PL" dirty="0"/>
              <a:t>ę</a:t>
            </a:r>
            <a:r>
              <a:rPr dirty="0"/>
              <a:t> Connect Facilities:</a:t>
            </a:r>
          </a:p>
        </p:txBody>
      </p:sp>
      <p:sp>
        <p:nvSpPr>
          <p:cNvPr id="434" name="Rectangle"/>
          <p:cNvSpPr/>
          <p:nvPr/>
        </p:nvSpPr>
        <p:spPr>
          <a:xfrm>
            <a:off x="2869662" y="7356010"/>
            <a:ext cx="4387979" cy="4377119"/>
          </a:xfrm>
          <a:prstGeom prst="rect">
            <a:avLst/>
          </a:prstGeom>
          <a:gradFill>
            <a:gsLst>
              <a:gs pos="0">
                <a:srgbClr val="CCD7E3">
                  <a:alpha val="56205"/>
                </a:srgbClr>
              </a:gs>
              <a:gs pos="100000">
                <a:schemeClr val="accent1">
                  <a:hueOff val="114395"/>
                  <a:lumOff val="-24975"/>
                  <a:alpha val="56205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35" name="Rectangle"/>
          <p:cNvSpPr/>
          <p:nvPr/>
        </p:nvSpPr>
        <p:spPr>
          <a:xfrm>
            <a:off x="7602529" y="7356010"/>
            <a:ext cx="4387979" cy="4377119"/>
          </a:xfrm>
          <a:prstGeom prst="rect">
            <a:avLst/>
          </a:prstGeom>
          <a:gradFill>
            <a:gsLst>
              <a:gs pos="0">
                <a:srgbClr val="CCD7E3">
                  <a:alpha val="56205"/>
                </a:srgbClr>
              </a:gs>
              <a:gs pos="100000">
                <a:schemeClr val="accent1">
                  <a:hueOff val="114395"/>
                  <a:lumOff val="-24975"/>
                  <a:alpha val="56205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36" name="Rectangle"/>
          <p:cNvSpPr/>
          <p:nvPr/>
        </p:nvSpPr>
        <p:spPr>
          <a:xfrm>
            <a:off x="12335395" y="7356010"/>
            <a:ext cx="4387979" cy="4377119"/>
          </a:xfrm>
          <a:prstGeom prst="rect">
            <a:avLst/>
          </a:prstGeom>
          <a:gradFill>
            <a:gsLst>
              <a:gs pos="0">
                <a:srgbClr val="CCD7E3">
                  <a:alpha val="56205"/>
                </a:srgbClr>
              </a:gs>
              <a:gs pos="100000">
                <a:schemeClr val="accent1">
                  <a:hueOff val="114395"/>
                  <a:lumOff val="-24975"/>
                  <a:alpha val="56205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37" name="Rectangle"/>
          <p:cNvSpPr/>
          <p:nvPr/>
        </p:nvSpPr>
        <p:spPr>
          <a:xfrm>
            <a:off x="17091580" y="7356010"/>
            <a:ext cx="4387978" cy="4377119"/>
          </a:xfrm>
          <a:prstGeom prst="rect">
            <a:avLst/>
          </a:prstGeom>
          <a:gradFill>
            <a:gsLst>
              <a:gs pos="0">
                <a:srgbClr val="CCD7E3">
                  <a:alpha val="56205"/>
                </a:srgbClr>
              </a:gs>
              <a:gs pos="100000">
                <a:schemeClr val="accent1">
                  <a:hueOff val="114395"/>
                  <a:lumOff val="-24975"/>
                  <a:alpha val="56205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38" name="Rectangle"/>
          <p:cNvSpPr/>
          <p:nvPr/>
        </p:nvSpPr>
        <p:spPr>
          <a:xfrm>
            <a:off x="2869662" y="2580810"/>
            <a:ext cx="4387979" cy="4377119"/>
          </a:xfrm>
          <a:prstGeom prst="rect">
            <a:avLst/>
          </a:prstGeom>
          <a:gradFill>
            <a:gsLst>
              <a:gs pos="0">
                <a:srgbClr val="CCD7E3">
                  <a:alpha val="56205"/>
                </a:srgbClr>
              </a:gs>
              <a:gs pos="100000">
                <a:schemeClr val="accent1">
                  <a:hueOff val="114395"/>
                  <a:lumOff val="-24975"/>
                  <a:alpha val="56205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39" name="Pełne szczegółowe zestawienie dostawców i bieżące informacje o przetargach klientów"/>
          <p:cNvSpPr txBox="1"/>
          <p:nvPr/>
        </p:nvSpPr>
        <p:spPr>
          <a:xfrm>
            <a:off x="3157211" y="3988017"/>
            <a:ext cx="3768244" cy="2447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Pełne szczegółowe zestawienie dostawców i bieżące informacje o przetargach klientów</a:t>
            </a:r>
          </a:p>
        </p:txBody>
      </p:sp>
      <p:sp>
        <p:nvSpPr>
          <p:cNvPr id="440" name="Rectangle"/>
          <p:cNvSpPr/>
          <p:nvPr/>
        </p:nvSpPr>
        <p:spPr>
          <a:xfrm>
            <a:off x="7602529" y="2580810"/>
            <a:ext cx="4387979" cy="4377119"/>
          </a:xfrm>
          <a:prstGeom prst="rect">
            <a:avLst/>
          </a:prstGeom>
          <a:gradFill>
            <a:gsLst>
              <a:gs pos="0">
                <a:srgbClr val="CCD7E3">
                  <a:alpha val="56205"/>
                </a:srgbClr>
              </a:gs>
              <a:gs pos="100000">
                <a:schemeClr val="accent1">
                  <a:hueOff val="114395"/>
                  <a:lumOff val="-24975"/>
                  <a:alpha val="56205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41" name="Intuicyjny interfejs oraz wizard wspierający korzystanie z informacji"/>
          <p:cNvSpPr txBox="1"/>
          <p:nvPr/>
        </p:nvSpPr>
        <p:spPr>
          <a:xfrm>
            <a:off x="7807166" y="3979048"/>
            <a:ext cx="3978705" cy="2447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Intuicyjny interfejs oraz wizard wspierający korzystanie z informacji</a:t>
            </a:r>
          </a:p>
        </p:txBody>
      </p:sp>
      <p:sp>
        <p:nvSpPr>
          <p:cNvPr id="442" name="Rectangle"/>
          <p:cNvSpPr/>
          <p:nvPr/>
        </p:nvSpPr>
        <p:spPr>
          <a:xfrm>
            <a:off x="12335395" y="2580810"/>
            <a:ext cx="4387979" cy="4377119"/>
          </a:xfrm>
          <a:prstGeom prst="rect">
            <a:avLst/>
          </a:prstGeom>
          <a:gradFill>
            <a:gsLst>
              <a:gs pos="0">
                <a:srgbClr val="CCD7E3">
                  <a:alpha val="56205"/>
                </a:srgbClr>
              </a:gs>
              <a:gs pos="100000">
                <a:schemeClr val="accent1">
                  <a:hueOff val="114395"/>
                  <a:lumOff val="-24975"/>
                  <a:alpha val="56205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43" name="Wiedza merytoryczna i baza danych w jednym miejscu  skracają czas…"/>
          <p:cNvSpPr txBox="1"/>
          <p:nvPr/>
        </p:nvSpPr>
        <p:spPr>
          <a:xfrm>
            <a:off x="12603512" y="3979048"/>
            <a:ext cx="3851746" cy="2447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/>
          <a:p>
            <a: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t>Wiedza merytoryczna i baza danych w jednym miejscu  skracają czas </a:t>
            </a:r>
          </a:p>
          <a:p>
            <a: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t>procesu zakupowego</a:t>
            </a:r>
          </a:p>
        </p:txBody>
      </p:sp>
      <p:sp>
        <p:nvSpPr>
          <p:cNvPr id="444" name="Rectangle"/>
          <p:cNvSpPr/>
          <p:nvPr/>
        </p:nvSpPr>
        <p:spPr>
          <a:xfrm>
            <a:off x="17068262" y="2593510"/>
            <a:ext cx="4434614" cy="4377119"/>
          </a:xfrm>
          <a:prstGeom prst="rect">
            <a:avLst/>
          </a:prstGeom>
          <a:gradFill>
            <a:gsLst>
              <a:gs pos="0">
                <a:srgbClr val="CCD7E3">
                  <a:alpha val="56205"/>
                </a:srgbClr>
              </a:gs>
              <a:gs pos="100000">
                <a:schemeClr val="accent1">
                  <a:hueOff val="114395"/>
                  <a:lumOff val="-24975"/>
                  <a:alpha val="56205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C0CDDE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45" name="Rynkowe standardy w zakresie bezpieczeństwa platformy"/>
          <p:cNvSpPr txBox="1"/>
          <p:nvPr/>
        </p:nvSpPr>
        <p:spPr>
          <a:xfrm>
            <a:off x="17258546" y="3979048"/>
            <a:ext cx="3851746" cy="1977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Rynkowe standardy w zakresie bezpieczeństwa platformy</a:t>
            </a:r>
          </a:p>
        </p:txBody>
      </p:sp>
      <p:sp>
        <p:nvSpPr>
          <p:cNvPr id="446" name="Jakościowa baza"/>
          <p:cNvSpPr txBox="1"/>
          <p:nvPr/>
        </p:nvSpPr>
        <p:spPr>
          <a:xfrm>
            <a:off x="3155694" y="2954602"/>
            <a:ext cx="3565247" cy="656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 defTabSz="457200">
              <a:defRPr sz="3400">
                <a:solidFill>
                  <a:srgbClr val="11234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Jakościowa baza</a:t>
            </a:r>
          </a:p>
        </p:txBody>
      </p:sp>
      <p:sp>
        <p:nvSpPr>
          <p:cNvPr id="447" name="Unikalna"/>
          <p:cNvSpPr txBox="1"/>
          <p:nvPr/>
        </p:nvSpPr>
        <p:spPr>
          <a:xfrm>
            <a:off x="3155694" y="7735691"/>
            <a:ext cx="1927429" cy="656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 defTabSz="457200">
              <a:defRPr sz="3400">
                <a:solidFill>
                  <a:srgbClr val="11234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Unikalna</a:t>
            </a:r>
          </a:p>
        </p:txBody>
      </p:sp>
      <p:sp>
        <p:nvSpPr>
          <p:cNvPr id="448" name="Profilowana dla FM"/>
          <p:cNvSpPr txBox="1"/>
          <p:nvPr/>
        </p:nvSpPr>
        <p:spPr>
          <a:xfrm>
            <a:off x="7745545" y="7735691"/>
            <a:ext cx="4052749" cy="656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 defTabSz="457200">
              <a:defRPr sz="3400">
                <a:solidFill>
                  <a:srgbClr val="11234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Profilowana dla FM</a:t>
            </a:r>
          </a:p>
        </p:txBody>
      </p:sp>
      <p:sp>
        <p:nvSpPr>
          <p:cNvPr id="449" name="Wiarygodna"/>
          <p:cNvSpPr txBox="1"/>
          <p:nvPr/>
        </p:nvSpPr>
        <p:spPr>
          <a:xfrm>
            <a:off x="12544590" y="7735691"/>
            <a:ext cx="2637309" cy="656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 defTabSz="457200">
              <a:defRPr sz="3400">
                <a:solidFill>
                  <a:srgbClr val="11234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Wiarygodna</a:t>
            </a:r>
          </a:p>
        </p:txBody>
      </p:sp>
      <p:sp>
        <p:nvSpPr>
          <p:cNvPr id="450" name="Łatwa w użyciu"/>
          <p:cNvSpPr txBox="1"/>
          <p:nvPr/>
        </p:nvSpPr>
        <p:spPr>
          <a:xfrm>
            <a:off x="7838713" y="2954602"/>
            <a:ext cx="3263419" cy="656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 defTabSz="457200">
              <a:defRPr sz="3400">
                <a:solidFill>
                  <a:srgbClr val="11234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Łatwa w użyciu</a:t>
            </a:r>
          </a:p>
        </p:txBody>
      </p:sp>
      <p:sp>
        <p:nvSpPr>
          <p:cNvPr id="451" name="Skracająca proces"/>
          <p:cNvSpPr txBox="1"/>
          <p:nvPr/>
        </p:nvSpPr>
        <p:spPr>
          <a:xfrm>
            <a:off x="12525013" y="2954602"/>
            <a:ext cx="3930981" cy="656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 defTabSz="457200">
              <a:defRPr sz="3400">
                <a:solidFill>
                  <a:srgbClr val="11234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Skracająca proces</a:t>
            </a:r>
          </a:p>
        </p:txBody>
      </p:sp>
      <p:sp>
        <p:nvSpPr>
          <p:cNvPr id="452" name="Bezpieczna"/>
          <p:cNvSpPr txBox="1"/>
          <p:nvPr/>
        </p:nvSpPr>
        <p:spPr>
          <a:xfrm>
            <a:off x="17363713" y="2954602"/>
            <a:ext cx="2488338" cy="656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 defTabSz="457200">
              <a:defRPr sz="3400">
                <a:solidFill>
                  <a:srgbClr val="11234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Bezpieczna</a:t>
            </a:r>
          </a:p>
        </p:txBody>
      </p:sp>
      <p:sp>
        <p:nvSpPr>
          <p:cNvPr id="453" name="Tworząca standard"/>
          <p:cNvSpPr txBox="1"/>
          <p:nvPr/>
        </p:nvSpPr>
        <p:spPr>
          <a:xfrm>
            <a:off x="17258546" y="7735691"/>
            <a:ext cx="4054044" cy="656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 defTabSz="457200">
              <a:defRPr sz="3400">
                <a:solidFill>
                  <a:srgbClr val="11234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Tworząca standard</a:t>
            </a:r>
          </a:p>
        </p:txBody>
      </p:sp>
      <p:sp>
        <p:nvSpPr>
          <p:cNvPr id="454" name="Fokus i specjalizacja branżowa uzupełniona o aktualne trendy i wiedzę merytoryczną"/>
          <p:cNvSpPr txBox="1"/>
          <p:nvPr/>
        </p:nvSpPr>
        <p:spPr>
          <a:xfrm>
            <a:off x="7927099" y="8634639"/>
            <a:ext cx="3929508" cy="1977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Fokus i specjalizacja branżowa uzupełniona o aktualne trendy i wiedzę merytoryczną</a:t>
            </a:r>
          </a:p>
        </p:txBody>
      </p:sp>
      <p:sp>
        <p:nvSpPr>
          <p:cNvPr id="455" name="Obiektywny, wzajemny rating…"/>
          <p:cNvSpPr txBox="1"/>
          <p:nvPr/>
        </p:nvSpPr>
        <p:spPr>
          <a:xfrm>
            <a:off x="12622945" y="8634639"/>
            <a:ext cx="3337688" cy="1977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/>
          <a:p>
            <a: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t>Obiektywny, wzajemny rating </a:t>
            </a:r>
          </a:p>
          <a:p>
            <a: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t>dostawców</a:t>
            </a:r>
          </a:p>
          <a:p>
            <a: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t>i zamawiających</a:t>
            </a:r>
          </a:p>
        </p:txBody>
      </p:sp>
      <p:sp>
        <p:nvSpPr>
          <p:cNvPr id="456" name="Przejrzystość…"/>
          <p:cNvSpPr txBox="1"/>
          <p:nvPr/>
        </p:nvSpPr>
        <p:spPr>
          <a:xfrm>
            <a:off x="17460976" y="8634639"/>
            <a:ext cx="3765813" cy="1977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/>
          <a:p>
            <a: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t>Przejrzystość </a:t>
            </a:r>
          </a:p>
          <a:p>
            <a: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t>procesu </a:t>
            </a:r>
          </a:p>
          <a:p>
            <a: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t>zakupowego </a:t>
            </a:r>
          </a:p>
          <a:p>
            <a: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t>i standaryzacja </a:t>
            </a:r>
          </a:p>
        </p:txBody>
      </p:sp>
      <p:sp>
        <p:nvSpPr>
          <p:cNvPr id="457" name="Pierwsza wspólna platforma odpowiadająca potrzebom wszystkich uczestników rynku"/>
          <p:cNvSpPr txBox="1"/>
          <p:nvPr/>
        </p:nvSpPr>
        <p:spPr>
          <a:xfrm>
            <a:off x="3157211" y="8399689"/>
            <a:ext cx="3929508" cy="2447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 algn="l" defTabSz="457200">
              <a:defRPr sz="2800">
                <a:solidFill>
                  <a:srgbClr val="FEFDFF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Pierwsza wspólna platforma odpowiadająca potrzebom wszystkich uczestników rynku </a:t>
            </a:r>
          </a:p>
        </p:txBody>
      </p:sp>
      <p:sp>
        <p:nvSpPr>
          <p:cNvPr id="4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7" name="Group"/>
          <p:cNvGrpSpPr/>
          <p:nvPr/>
        </p:nvGrpSpPr>
        <p:grpSpPr>
          <a:xfrm>
            <a:off x="16375371" y="2400805"/>
            <a:ext cx="1270001" cy="2722783"/>
            <a:chOff x="0" y="0"/>
            <a:chExt cx="1270000" cy="2722782"/>
          </a:xfrm>
        </p:grpSpPr>
        <p:sp>
          <p:nvSpPr>
            <p:cNvPr id="494" name="Guru zakupów i zarządzania projektami,…"/>
            <p:cNvSpPr/>
            <p:nvPr/>
          </p:nvSpPr>
          <p:spPr>
            <a:xfrm>
              <a:off x="0" y="1452782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457200" indent="-457200" algn="l" defTabSz="457200">
                <a:tabLst>
                  <a:tab pos="139700" algn="l"/>
                  <a:tab pos="457200" algn="l"/>
                </a:tabLst>
                <a:defRPr sz="2700">
                  <a:solidFill>
                    <a:srgbClr val="31486B"/>
                  </a:solidFill>
                  <a:latin typeface="Graphik"/>
                  <a:ea typeface="Graphik"/>
                  <a:cs typeface="Graphik"/>
                  <a:sym typeface="Graphik"/>
                </a:defRPr>
              </a:pPr>
              <a:r>
                <a:t>Guru zakupów i zarządzania projektami, </a:t>
              </a:r>
            </a:p>
            <a:p>
              <a:pPr marL="457200" indent="-457200" algn="l" defTabSz="457200">
                <a:tabLst>
                  <a:tab pos="139700" algn="l"/>
                  <a:tab pos="457200" algn="l"/>
                </a:tabLst>
                <a:defRPr sz="2700">
                  <a:solidFill>
                    <a:srgbClr val="31486B"/>
                  </a:solidFill>
                  <a:latin typeface="Graphik"/>
                  <a:ea typeface="Graphik"/>
                  <a:cs typeface="Graphik"/>
                  <a:sym typeface="Graphik"/>
                </a:defRPr>
              </a:pPr>
              <a:r>
                <a:t>Ekspert R&amp;D, AI, Data</a:t>
              </a:r>
            </a:p>
            <a:p>
              <a:pPr marL="457200" indent="-457200" algn="l" defTabSz="457200">
                <a:tabLst>
                  <a:tab pos="139700" algn="l"/>
                  <a:tab pos="457200" algn="l"/>
                </a:tabLst>
                <a:defRPr sz="2700" b="1">
                  <a:solidFill>
                    <a:srgbClr val="11234E"/>
                  </a:solidFill>
                  <a:latin typeface="Graphik"/>
                  <a:ea typeface="Graphik"/>
                  <a:cs typeface="Graphik"/>
                  <a:sym typeface="Graphik"/>
                </a:defRPr>
              </a:pPr>
              <a:r>
                <a:t>30 lat w branży FM</a:t>
              </a:r>
            </a:p>
          </p:txBody>
        </p:sp>
        <p:sp>
          <p:nvSpPr>
            <p:cNvPr id="495" name="Grzegorz Kowalik CIPS, PMP"/>
            <p:cNvSpPr/>
            <p:nvPr/>
          </p:nvSpPr>
          <p:spPr>
            <a:xfrm>
              <a:off x="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457200" indent="-457200" algn="l" defTabSz="457200">
                <a:lnSpc>
                  <a:spcPct val="150000"/>
                </a:lnSpc>
                <a:tabLst>
                  <a:tab pos="139700" algn="l"/>
                  <a:tab pos="457200" algn="l"/>
                </a:tabLst>
                <a:defRPr sz="4000">
                  <a:solidFill>
                    <a:srgbClr val="11234E"/>
                  </a:solidFill>
                  <a:latin typeface="+mn-lt"/>
                  <a:ea typeface="+mn-ea"/>
                  <a:cs typeface="+mn-cs"/>
                  <a:sym typeface="Graphik Medium"/>
                </a:defRPr>
              </a:lvl1pPr>
            </a:lstStyle>
            <a:p>
              <a:r>
                <a:t>Grzegorz Kowalik CIPS, PMP</a:t>
              </a:r>
            </a:p>
          </p:txBody>
        </p:sp>
        <p:sp>
          <p:nvSpPr>
            <p:cNvPr id="496" name="Finanse, Operacje"/>
            <p:cNvSpPr/>
            <p:nvPr/>
          </p:nvSpPr>
          <p:spPr>
            <a:xfrm>
              <a:off x="0" y="764344"/>
              <a:ext cx="1270000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457200" indent="-457200" algn="l" defTabSz="457200">
                <a:lnSpc>
                  <a:spcPct val="150000"/>
                </a:lnSpc>
                <a:tabLst>
                  <a:tab pos="139700" algn="l"/>
                  <a:tab pos="457200" algn="l"/>
                </a:tabLst>
                <a:defRPr sz="3200">
                  <a:solidFill>
                    <a:schemeClr val="accent2">
                      <a:hueOff val="-202083"/>
                      <a:satOff val="17755"/>
                      <a:lumOff val="-16089"/>
                    </a:schemeClr>
                  </a:solidFill>
                  <a:latin typeface="+mn-lt"/>
                  <a:ea typeface="+mn-ea"/>
                  <a:cs typeface="+mn-cs"/>
                  <a:sym typeface="Graphik Medium"/>
                </a:defRPr>
              </a:lvl1pPr>
            </a:lstStyle>
            <a:p>
              <a:r>
                <a:t>Finanse, Operacje</a:t>
              </a:r>
            </a:p>
          </p:txBody>
        </p:sp>
      </p:grpSp>
      <p:grpSp>
        <p:nvGrpSpPr>
          <p:cNvPr id="502" name="Group"/>
          <p:cNvGrpSpPr/>
          <p:nvPr/>
        </p:nvGrpSpPr>
        <p:grpSpPr>
          <a:xfrm>
            <a:off x="1006447" y="2521732"/>
            <a:ext cx="4687503" cy="3050786"/>
            <a:chOff x="0" y="0"/>
            <a:chExt cx="4687502" cy="3050784"/>
          </a:xfrm>
        </p:grpSpPr>
        <p:sp>
          <p:nvSpPr>
            <p:cNvPr id="498" name="Pomysłodawca, guru FM i real estate…"/>
            <p:cNvSpPr/>
            <p:nvPr/>
          </p:nvSpPr>
          <p:spPr>
            <a:xfrm>
              <a:off x="3417502" y="152142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457200" indent="-457200" algn="l" defTabSz="457200">
                <a:tabLst>
                  <a:tab pos="139700" algn="l"/>
                  <a:tab pos="457200" algn="l"/>
                </a:tabLst>
                <a:defRPr sz="2700">
                  <a:solidFill>
                    <a:srgbClr val="31486B"/>
                  </a:solidFill>
                  <a:latin typeface="Graphik"/>
                  <a:ea typeface="Graphik"/>
                  <a:cs typeface="Graphik"/>
                  <a:sym typeface="Graphik"/>
                </a:defRPr>
              </a:pPr>
              <a:r>
                <a:t>Pomysłodawca, guru FM i real estate</a:t>
              </a:r>
            </a:p>
            <a:p>
              <a:pPr marL="457200" indent="-457200" algn="l" defTabSz="457200">
                <a:tabLst>
                  <a:tab pos="139700" algn="l"/>
                  <a:tab pos="457200" algn="l"/>
                </a:tabLst>
                <a:defRPr sz="2700">
                  <a:solidFill>
                    <a:srgbClr val="31486B"/>
                  </a:solidFill>
                  <a:latin typeface="Graphik"/>
                  <a:ea typeface="Graphik"/>
                  <a:cs typeface="Graphik"/>
                  <a:sym typeface="Graphik"/>
                </a:defRPr>
              </a:pPr>
              <a:r>
                <a:t>Członek Europe Board RICS – etyka i standardy</a:t>
              </a:r>
            </a:p>
            <a:p>
              <a:pPr marL="457200" indent="-457200" algn="l" defTabSz="457200">
                <a:tabLst>
                  <a:tab pos="139700" algn="l"/>
                  <a:tab pos="457200" algn="l"/>
                </a:tabLst>
                <a:defRPr sz="2700" b="1">
                  <a:solidFill>
                    <a:srgbClr val="11234E"/>
                  </a:solidFill>
                  <a:latin typeface="Graphik"/>
                  <a:ea typeface="Graphik"/>
                  <a:cs typeface="Graphik"/>
                  <a:sym typeface="Graphik"/>
                </a:defRPr>
              </a:pPr>
              <a:r>
                <a:t>25 lat w branży FM</a:t>
              </a:r>
            </a:p>
          </p:txBody>
        </p:sp>
        <p:pic>
          <p:nvPicPr>
            <p:cNvPr id="499" name="Frame 4.png" descr="Frame 4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0" y="0"/>
              <a:ext cx="3050785" cy="30507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0" name="Seweryna Afanasjew, MRICS"/>
            <p:cNvSpPr/>
            <p:nvPr/>
          </p:nvSpPr>
          <p:spPr>
            <a:xfrm>
              <a:off x="3417502" y="68646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457200" indent="-457200" algn="l" defTabSz="457200">
                <a:lnSpc>
                  <a:spcPct val="150000"/>
                </a:lnSpc>
                <a:tabLst>
                  <a:tab pos="139700" algn="l"/>
                  <a:tab pos="457200" algn="l"/>
                </a:tabLst>
                <a:defRPr sz="4000">
                  <a:solidFill>
                    <a:srgbClr val="11234E"/>
                  </a:solidFill>
                  <a:latin typeface="+mn-lt"/>
                  <a:ea typeface="+mn-ea"/>
                  <a:cs typeface="+mn-cs"/>
                  <a:sym typeface="Graphik Medium"/>
                </a:defRPr>
              </a:lvl1pPr>
            </a:lstStyle>
            <a:p>
              <a:r>
                <a:t>Seweryna Afanasjew, MRICS</a:t>
              </a:r>
            </a:p>
          </p:txBody>
        </p:sp>
        <p:sp>
          <p:nvSpPr>
            <p:cNvPr id="501" name="Leader, Strategia"/>
            <p:cNvSpPr/>
            <p:nvPr/>
          </p:nvSpPr>
          <p:spPr>
            <a:xfrm>
              <a:off x="3417502" y="83299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457200" indent="-457200" algn="l" defTabSz="457200">
                <a:lnSpc>
                  <a:spcPct val="150000"/>
                </a:lnSpc>
                <a:tabLst>
                  <a:tab pos="139700" algn="l"/>
                  <a:tab pos="457200" algn="l"/>
                </a:tabLst>
                <a:defRPr sz="3200">
                  <a:solidFill>
                    <a:schemeClr val="accent2">
                      <a:hueOff val="-202083"/>
                      <a:satOff val="17755"/>
                      <a:lumOff val="-16089"/>
                    </a:schemeClr>
                  </a:solidFill>
                  <a:latin typeface="+mn-lt"/>
                  <a:ea typeface="+mn-ea"/>
                  <a:cs typeface="+mn-cs"/>
                  <a:sym typeface="Graphik Medium"/>
                </a:defRPr>
              </a:lvl1pPr>
            </a:lstStyle>
            <a:p>
              <a:r>
                <a:t>Leader, Strategia</a:t>
              </a:r>
            </a:p>
          </p:txBody>
        </p:sp>
      </p:grpSp>
      <p:grpSp>
        <p:nvGrpSpPr>
          <p:cNvPr id="507" name="Group"/>
          <p:cNvGrpSpPr/>
          <p:nvPr/>
        </p:nvGrpSpPr>
        <p:grpSpPr>
          <a:xfrm>
            <a:off x="1102937" y="6651889"/>
            <a:ext cx="10259603" cy="3050785"/>
            <a:chOff x="0" y="0"/>
            <a:chExt cx="10259601" cy="3050784"/>
          </a:xfrm>
        </p:grpSpPr>
        <p:sp>
          <p:nvSpPr>
            <p:cNvPr id="503" name="Guru sprzedaży i eventów,…"/>
            <p:cNvSpPr txBox="1"/>
            <p:nvPr/>
          </p:nvSpPr>
          <p:spPr>
            <a:xfrm>
              <a:off x="3572594" y="1470628"/>
              <a:ext cx="4330943" cy="1469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457200" indent="-457200" algn="l" defTabSz="457200">
                <a:tabLst>
                  <a:tab pos="139700" algn="l"/>
                  <a:tab pos="457200" algn="l"/>
                </a:tabLst>
                <a:defRPr sz="2700">
                  <a:solidFill>
                    <a:srgbClr val="31486B"/>
                  </a:solidFill>
                  <a:latin typeface="Graphik"/>
                  <a:ea typeface="Graphik"/>
                  <a:cs typeface="Graphik"/>
                  <a:sym typeface="Graphik"/>
                </a:defRPr>
              </a:pPr>
              <a:r>
                <a:t>Guru sprzedaży i eventów,</a:t>
              </a:r>
            </a:p>
            <a:p>
              <a:pPr marL="457200" indent="-457200" algn="l" defTabSz="457200">
                <a:tabLst>
                  <a:tab pos="139700" algn="l"/>
                  <a:tab pos="457200" algn="l"/>
                </a:tabLst>
                <a:defRPr sz="2700">
                  <a:solidFill>
                    <a:srgbClr val="31486B"/>
                  </a:solidFill>
                  <a:latin typeface="Graphik"/>
                  <a:ea typeface="Graphik"/>
                  <a:cs typeface="Graphik"/>
                  <a:sym typeface="Graphik"/>
                </a:defRPr>
              </a:pPr>
              <a:r>
                <a:t>Social media, Reklama, PR</a:t>
              </a:r>
            </a:p>
            <a:p>
              <a:pPr marL="457200" indent="-457200" algn="l" defTabSz="457200">
                <a:tabLst>
                  <a:tab pos="139700" algn="l"/>
                  <a:tab pos="457200" algn="l"/>
                </a:tabLst>
                <a:defRPr sz="2700" b="1">
                  <a:solidFill>
                    <a:srgbClr val="11234E"/>
                  </a:solidFill>
                  <a:latin typeface="Graphik"/>
                  <a:ea typeface="Graphik"/>
                  <a:cs typeface="Graphik"/>
                  <a:sym typeface="Graphik"/>
                </a:defRPr>
              </a:pPr>
              <a:r>
                <a:t>+8 lat w branży FM</a:t>
              </a:r>
            </a:p>
          </p:txBody>
        </p:sp>
        <p:pic>
          <p:nvPicPr>
            <p:cNvPr id="504" name="Frame 7.png" descr="Frame 7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0"/>
              <a:ext cx="3050785" cy="3050785"/>
            </a:xfrm>
            <a:prstGeom prst="rect">
              <a:avLst/>
            </a:prstGeom>
            <a:ln w="25400" cap="flat">
              <a:noFill/>
              <a:miter lim="400000"/>
            </a:ln>
            <a:effectLst/>
          </p:spPr>
        </p:pic>
        <p:sp>
          <p:nvSpPr>
            <p:cNvPr id="505" name="Krzysztof Kogut"/>
            <p:cNvSpPr txBox="1"/>
            <p:nvPr/>
          </p:nvSpPr>
          <p:spPr>
            <a:xfrm>
              <a:off x="3572594" y="68646"/>
              <a:ext cx="3934461" cy="7696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457200" indent="-457200" algn="l" defTabSz="457200">
                <a:lnSpc>
                  <a:spcPct val="150000"/>
                </a:lnSpc>
                <a:tabLst>
                  <a:tab pos="139700" algn="l"/>
                  <a:tab pos="457200" algn="l"/>
                </a:tabLst>
                <a:defRPr sz="4000">
                  <a:solidFill>
                    <a:srgbClr val="11234E"/>
                  </a:solidFill>
                  <a:latin typeface="+mn-lt"/>
                  <a:ea typeface="+mn-ea"/>
                  <a:cs typeface="+mn-cs"/>
                  <a:sym typeface="Graphik Medium"/>
                </a:defRPr>
              </a:lvl1pPr>
            </a:lstStyle>
            <a:p>
              <a:r>
                <a:t>Krzysztof Kogut</a:t>
              </a:r>
            </a:p>
          </p:txBody>
        </p:sp>
        <p:sp>
          <p:nvSpPr>
            <p:cNvPr id="506" name="Marketing, Business Development"/>
            <p:cNvSpPr txBox="1"/>
            <p:nvPr/>
          </p:nvSpPr>
          <p:spPr>
            <a:xfrm>
              <a:off x="3572594" y="832991"/>
              <a:ext cx="6687008" cy="6309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457200" indent="-457200" algn="l" defTabSz="457200">
                <a:lnSpc>
                  <a:spcPct val="150000"/>
                </a:lnSpc>
                <a:tabLst>
                  <a:tab pos="139700" algn="l"/>
                  <a:tab pos="457200" algn="l"/>
                </a:tabLst>
                <a:defRPr sz="3200">
                  <a:solidFill>
                    <a:schemeClr val="accent2">
                      <a:hueOff val="-202083"/>
                      <a:satOff val="17755"/>
                      <a:lumOff val="-16089"/>
                    </a:schemeClr>
                  </a:solidFill>
                  <a:latin typeface="+mn-lt"/>
                  <a:ea typeface="+mn-ea"/>
                  <a:cs typeface="+mn-cs"/>
                  <a:sym typeface="Graphik Medium"/>
                </a:defRPr>
              </a:lvl1pPr>
            </a:lstStyle>
            <a:p>
              <a:r>
                <a:t>Marketing, Business Development</a:t>
              </a:r>
            </a:p>
          </p:txBody>
        </p:sp>
      </p:grpSp>
      <p:sp>
        <p:nvSpPr>
          <p:cNvPr id="508" name="Zespół"/>
          <p:cNvSpPr txBox="1"/>
          <p:nvPr/>
        </p:nvSpPr>
        <p:spPr>
          <a:xfrm>
            <a:off x="1011054" y="1009879"/>
            <a:ext cx="11002307" cy="809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rPr lang="pl-PL" dirty="0"/>
              <a:t>Nasz zespół jest do Państwa dyspozycji</a:t>
            </a:r>
            <a:endParaRPr dirty="0"/>
          </a:p>
        </p:txBody>
      </p:sp>
      <p:sp>
        <p:nvSpPr>
          <p:cNvPr id="509" name="Przemysław Piątek"/>
          <p:cNvSpPr txBox="1"/>
          <p:nvPr/>
        </p:nvSpPr>
        <p:spPr>
          <a:xfrm>
            <a:off x="16399671" y="6720536"/>
            <a:ext cx="4604513" cy="769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57200" indent="-457200" algn="l" defTabSz="457200">
              <a:lnSpc>
                <a:spcPct val="150000"/>
              </a:lnSpc>
              <a:tabLst>
                <a:tab pos="139700" algn="l"/>
                <a:tab pos="457200" algn="l"/>
              </a:tabLst>
              <a:defRPr sz="4000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Przemysław Piątek</a:t>
            </a:r>
          </a:p>
        </p:txBody>
      </p:sp>
      <p:sp>
        <p:nvSpPr>
          <p:cNvPr id="510" name="IT, Technologie"/>
          <p:cNvSpPr txBox="1"/>
          <p:nvPr/>
        </p:nvSpPr>
        <p:spPr>
          <a:xfrm>
            <a:off x="16399671" y="7484880"/>
            <a:ext cx="3023719" cy="63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marL="457200" indent="-457200" algn="l" defTabSz="457200">
              <a:lnSpc>
                <a:spcPct val="150000"/>
              </a:lnSpc>
              <a:tabLst>
                <a:tab pos="139700" algn="l"/>
                <a:tab pos="457200" algn="l"/>
              </a:tabLst>
              <a:defRPr sz="3200">
                <a:solidFill>
                  <a:schemeClr val="accent2">
                    <a:hueOff val="-202083"/>
                    <a:satOff val="17755"/>
                    <a:lumOff val="-16089"/>
                  </a:schemeClr>
                </a:solidFill>
                <a:latin typeface="+mn-lt"/>
                <a:ea typeface="+mn-ea"/>
                <a:cs typeface="+mn-cs"/>
                <a:sym typeface="Graphik Medium"/>
              </a:defRPr>
            </a:lvl1pPr>
          </a:lstStyle>
          <a:p>
            <a:r>
              <a:t>IT, Technologie</a:t>
            </a:r>
          </a:p>
        </p:txBody>
      </p:sp>
      <p:sp>
        <p:nvSpPr>
          <p:cNvPr id="511" name="Guru technologii  10 lat w branży IT"/>
          <p:cNvSpPr txBox="1"/>
          <p:nvPr/>
        </p:nvSpPr>
        <p:spPr>
          <a:xfrm>
            <a:off x="16396104" y="8477800"/>
            <a:ext cx="6474762" cy="1012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70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Guru technologii </a:t>
            </a:r>
            <a:br/>
            <a:r>
              <a:rPr b="1"/>
              <a:t>10 lat w branży IT</a:t>
            </a:r>
          </a:p>
        </p:txBody>
      </p:sp>
      <p:pic>
        <p:nvPicPr>
          <p:cNvPr id="512" name="logo artifact white.png" descr="logo artifact 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7598" y="7894816"/>
            <a:ext cx="2423526" cy="564925"/>
          </a:xfrm>
          <a:prstGeom prst="rect">
            <a:avLst/>
          </a:prstGeom>
          <a:ln w="12700">
            <a:miter lim="400000"/>
          </a:ln>
        </p:spPr>
      </p:pic>
      <p:pic>
        <p:nvPicPr>
          <p:cNvPr id="513" name="Screenshot 2021-08-19 at 07.22.48.png" descr="Screenshot 2021-08-19 at 07.22.48.png"/>
          <p:cNvPicPr>
            <a:picLocks noChangeAspect="1"/>
          </p:cNvPicPr>
          <p:nvPr/>
        </p:nvPicPr>
        <p:blipFill>
          <a:blip r:embed="rId6"/>
          <a:srcRect r="5733"/>
          <a:stretch>
            <a:fillRect/>
          </a:stretch>
        </p:blipFill>
        <p:spPr>
          <a:xfrm>
            <a:off x="12976977" y="6748407"/>
            <a:ext cx="2870201" cy="2857743"/>
          </a:xfrm>
          <a:prstGeom prst="rect">
            <a:avLst/>
          </a:prstGeom>
          <a:ln w="12700">
            <a:miter lim="400000"/>
          </a:ln>
        </p:spPr>
      </p:pic>
      <p:pic>
        <p:nvPicPr>
          <p:cNvPr id="514" name="IMG_5237.jpg" descr="IMG_5237.jpg"/>
          <p:cNvPicPr>
            <a:picLocks noChangeAspect="1"/>
          </p:cNvPicPr>
          <p:nvPr/>
        </p:nvPicPr>
        <p:blipFill>
          <a:blip r:embed="rId7"/>
          <a:srcRect b="5169"/>
          <a:stretch>
            <a:fillRect/>
          </a:stretch>
        </p:blipFill>
        <p:spPr>
          <a:xfrm>
            <a:off x="12979154" y="2521701"/>
            <a:ext cx="2844717" cy="3048001"/>
          </a:xfrm>
          <a:prstGeom prst="rect">
            <a:avLst/>
          </a:prstGeom>
          <a:ln w="12700">
            <a:miter lim="400000"/>
          </a:ln>
        </p:spPr>
      </p:pic>
      <p:sp>
        <p:nvSpPr>
          <p:cNvPr id="5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eweryna Afanasjew, MRICS…"/>
          <p:cNvSpPr txBox="1">
            <a:spLocks noGrp="1"/>
          </p:cNvSpPr>
          <p:nvPr>
            <p:ph type="subTitle" sz="quarter" idx="1"/>
          </p:nvPr>
        </p:nvSpPr>
        <p:spPr>
          <a:xfrm>
            <a:off x="13050310" y="6280453"/>
            <a:ext cx="10798412" cy="2962503"/>
          </a:xfrm>
          <a:prstGeom prst="rect">
            <a:avLst/>
          </a:prstGeom>
        </p:spPr>
        <p:txBody>
          <a:bodyPr/>
          <a:lstStyle/>
          <a:p>
            <a:pPr algn="r" defTabSz="457200">
              <a:lnSpc>
                <a:spcPct val="120000"/>
              </a:lnSpc>
              <a:defRPr sz="4800" b="0">
                <a:solidFill>
                  <a:srgbClr val="11234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t>Seweryna Afanasjew, MRICS</a:t>
            </a:r>
          </a:p>
          <a:p>
            <a:pPr algn="r" defTabSz="457200">
              <a:lnSpc>
                <a:spcPct val="120000"/>
              </a:lnSpc>
              <a:defRPr sz="4800" b="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>
                <a:hlinkClick r:id="rId3"/>
              </a:rPr>
              <a:t>info@connectfacilities.pl</a:t>
            </a:r>
          </a:p>
          <a:p>
            <a:pPr algn="r" defTabSz="457200">
              <a:lnSpc>
                <a:spcPct val="120000"/>
              </a:lnSpc>
              <a:defRPr sz="4800" b="0">
                <a:solidFill>
                  <a:srgbClr val="11234E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+48 695 215 157</a:t>
            </a:r>
          </a:p>
        </p:txBody>
      </p:sp>
      <p:sp>
        <p:nvSpPr>
          <p:cNvPr id="518" name="Dziękujemy…"/>
          <p:cNvSpPr txBox="1"/>
          <p:nvPr/>
        </p:nvSpPr>
        <p:spPr>
          <a:xfrm>
            <a:off x="1342809" y="2099931"/>
            <a:ext cx="10679178" cy="2105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t>Dziękujemy</a:t>
            </a:r>
          </a:p>
          <a:p>
            <a:pPr algn="l">
              <a:lnSpc>
                <a:spcPct val="80000"/>
              </a:lnSpc>
              <a:defRPr sz="2200" spc="-44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pPr>
            <a:endParaRPr/>
          </a:p>
          <a:p>
            <a:pPr algn="l">
              <a:lnSpc>
                <a:spcPct val="80000"/>
              </a:lnSpc>
              <a:defRPr sz="5600" spc="-112">
                <a:solidFill>
                  <a:srgbClr val="11234E"/>
                </a:solidFill>
                <a:latin typeface="+mn-lt"/>
                <a:ea typeface="+mn-ea"/>
                <a:cs typeface="+mn-cs"/>
                <a:sym typeface="Graphik Medium"/>
              </a:defRPr>
            </a:pPr>
            <a:r>
              <a:t>Zapraszamy do zadawania pytań</a:t>
            </a:r>
          </a:p>
        </p:txBody>
      </p:sp>
      <p:sp>
        <p:nvSpPr>
          <p:cNvPr id="5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5E5E5E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Graphik Medium"/>
        <a:ea typeface="Graphik Medium"/>
        <a:cs typeface="Graphik Medium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Graphik Medium"/>
        <a:ea typeface="Graphik Medium"/>
        <a:cs typeface="Graphik Medium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893</Words>
  <Application>Microsoft Office PowerPoint</Application>
  <PresentationFormat>Niestandardowy</PresentationFormat>
  <Paragraphs>193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Graphik</vt:lpstr>
      <vt:lpstr>Graphik Medium</vt:lpstr>
      <vt:lpstr>Graphik Semibold</vt:lpstr>
      <vt:lpstr>Helvetica Neue</vt:lpstr>
      <vt:lpstr>Helvetica Neue Medium</vt:lpstr>
      <vt:lpstr>30_BasicColor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Małgorzata Wilczek</dc:creator>
  <cp:lastModifiedBy>Małgorzata Wilczek</cp:lastModifiedBy>
  <cp:revision>1</cp:revision>
  <dcterms:modified xsi:type="dcterms:W3CDTF">2023-06-15T09:19:59Z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172001a-5ae3-41cb-841a-d0273f8e6817_Enabled">
    <vt:lpwstr>true</vt:lpwstr>
  </property>
  <property fmtid="{D5CDD505-2E9C-101B-9397-08002B2CF9AE}" pid="3" name="MSIP_Label_b172001a-5ae3-41cb-841a-d0273f8e6817_SetDate">
    <vt:lpwstr>2023-06-15T09:19:50Z</vt:lpwstr>
  </property>
  <property fmtid="{D5CDD505-2E9C-101B-9397-08002B2CF9AE}" pid="4" name="MSIP_Label_b172001a-5ae3-41cb-841a-d0273f8e6817_Method">
    <vt:lpwstr>Standard</vt:lpwstr>
  </property>
  <property fmtid="{D5CDD505-2E9C-101B-9397-08002B2CF9AE}" pid="5" name="MSIP_Label_b172001a-5ae3-41cb-841a-d0273f8e6817_Name">
    <vt:lpwstr>Public</vt:lpwstr>
  </property>
  <property fmtid="{D5CDD505-2E9C-101B-9397-08002B2CF9AE}" pid="6" name="MSIP_Label_b172001a-5ae3-41cb-841a-d0273f8e6817_SiteId">
    <vt:lpwstr>a43e0431-0a33-47e7-8758-14aa0084faef</vt:lpwstr>
  </property>
  <property fmtid="{D5CDD505-2E9C-101B-9397-08002B2CF9AE}" pid="7" name="MSIP_Label_b172001a-5ae3-41cb-841a-d0273f8e6817_ActionId">
    <vt:lpwstr>1c0e90c4-2342-40c8-b6e4-6adebcc9b7e3</vt:lpwstr>
  </property>
  <property fmtid="{D5CDD505-2E9C-101B-9397-08002B2CF9AE}" pid="8" name="MSIP_Label_b172001a-5ae3-41cb-841a-d0273f8e6817_ContentBits">
    <vt:lpwstr>0</vt:lpwstr>
  </property>
</Properties>
</file>